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h5rQVH39UrvGCPD3Z1YMfLKgc3S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B7010E9-3381-4C11-BB24-C3B7FB3BC9E8}">
  <a:tblStyle styleId="{EB7010E9-3381-4C11-BB24-C3B7FB3BC9E8}"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165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5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4957379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14a183234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14a183234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1263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705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1944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706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7432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9904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3209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4509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9682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2990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4384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6186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5501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9780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7177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1311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3491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219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6512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0062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7668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2300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3810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8671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4984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49878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8873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9015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5" name="Google Shape;235;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64060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 name="Google Shape;241;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5505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45015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4812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32386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3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42688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8" name="Google Shape;268;p3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0655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3" name="Google Shape;273;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57874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56788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3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23306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p3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83257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3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22785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4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65111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4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37059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1" name="Google Shape;311;p4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81188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7" name="Google Shape;317;p4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2146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4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4" name="Google Shape;14;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6" name="Google Shape;26;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4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4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3" name="Google Shape;33;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4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9" name="Google Shape;39;p4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0" name="Google Shape;40;p4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 name="Google Shape;41;p4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 name="Google Shape;42;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5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5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5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5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53"/>
          <p:cNvSpPr>
            <a:spLocks noGrp="1"/>
          </p:cNvSpPr>
          <p:nvPr>
            <p:ph type="pic" idx="2"/>
          </p:nvPr>
        </p:nvSpPr>
        <p:spPr>
          <a:xfrm>
            <a:off x="1792288" y="612775"/>
            <a:ext cx="5486400" cy="4114800"/>
          </a:xfrm>
          <a:prstGeom prst="rect">
            <a:avLst/>
          </a:prstGeom>
          <a:noFill/>
          <a:ln>
            <a:noFill/>
          </a:ln>
        </p:spPr>
      </p:sp>
      <p:sp>
        <p:nvSpPr>
          <p:cNvPr id="64" name="Google Shape;64;p5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5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54"/>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5"/>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5"/>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Source_cod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en.wikipedia.org/wiki/Computer_crime" TargetMode="External"/><Relationship Id="rId4" Type="http://schemas.openxmlformats.org/officeDocument/2006/relationships/hyperlink" Target="https://en.wikipedia.org/wiki/Indian_rupe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Indian_rupe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en.wikipedia.org/wiki/Voyeurism" TargetMode="External"/><Relationship Id="rId5" Type="http://schemas.openxmlformats.org/officeDocument/2006/relationships/hyperlink" Target="https://en.wikipedia.org/wiki/Internet_fraud" TargetMode="External"/><Relationship Id="rId4" Type="http://schemas.openxmlformats.org/officeDocument/2006/relationships/hyperlink" Target="https://en.wikipedia.org/wiki/Identity_theft"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Cyberterrorism" TargetMode="External"/><Relationship Id="rId7" Type="http://schemas.openxmlformats.org/officeDocument/2006/relationships/hyperlink" Target="https://en.wikipedia.org/wiki/Sexual_predator"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en.wikipedia.org/wiki/Child_porn" TargetMode="External"/><Relationship Id="rId5" Type="http://schemas.openxmlformats.org/officeDocument/2006/relationships/hyperlink" Target="https://en.wikipedia.org/wiki/Indian_rupee" TargetMode="External"/><Relationship Id="rId4" Type="http://schemas.openxmlformats.org/officeDocument/2006/relationships/hyperlink" Target="https://en.wikipedia.org/wiki/Pornography_in_India"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en.wikipedia.org/wiki/Indian_rupe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n.wikipedia.org/wiki/Newsletter" TargetMode="External"/><Relationship Id="rId3" Type="http://schemas.openxmlformats.org/officeDocument/2006/relationships/hyperlink" Target="https://en.wikipedia.org/wiki/Online_shopping" TargetMode="External"/><Relationship Id="rId7" Type="http://schemas.openxmlformats.org/officeDocument/2006/relationships/hyperlink" Target="https://en.wikipedia.org/wiki/Electronic_data_interchang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en.wikipedia.org/wiki/Business-to-business" TargetMode="External"/><Relationship Id="rId5" Type="http://schemas.openxmlformats.org/officeDocument/2006/relationships/hyperlink" Target="https://en.wikipedia.org/wiki/Online_marketplace" TargetMode="External"/><Relationship Id="rId4" Type="http://schemas.openxmlformats.org/officeDocument/2006/relationships/hyperlink" Target="https://en.wikipedia.org/wiki/Direct_selling" TargetMode="External"/><Relationship Id="rId9" Type="http://schemas.openxmlformats.org/officeDocument/2006/relationships/hyperlink" Target="https://en.wikipedia.org/wiki/Pretail"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
        <p:nvSpPr>
          <p:cNvPr id="84" name="Google Shape;84;g114a1832340_0_0"/>
          <p:cNvSpPr txBox="1">
            <a:spLocks noGrp="1"/>
          </p:cNvSpPr>
          <p:nvPr>
            <p:ph type="ctrTitle"/>
          </p:nvPr>
        </p:nvSpPr>
        <p:spPr>
          <a:xfrm>
            <a:off x="849573" y="3972873"/>
            <a:ext cx="7772400" cy="1470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IN" sz="6200" b="1" dirty="0">
                <a:solidFill>
                  <a:srgbClr val="FFFF00"/>
                </a:solidFill>
              </a:rPr>
              <a:t>CYBER CRIME</a:t>
            </a:r>
            <a:endParaRPr sz="6200" b="1"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
          <p:cNvSpPr txBox="1">
            <a:spLocks noGrp="1"/>
          </p:cNvSpPr>
          <p:nvPr>
            <p:ph type="ctrTitle"/>
          </p:nvPr>
        </p:nvSpPr>
        <p:spPr>
          <a:xfrm>
            <a:off x="428596" y="285728"/>
            <a:ext cx="7772400"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800"/>
              <a:buFont typeface="Calibri"/>
              <a:buNone/>
            </a:pPr>
            <a:r>
              <a:rPr lang="en-IN" sz="4800">
                <a:solidFill>
                  <a:srgbClr val="FF0000"/>
                </a:solidFill>
              </a:rPr>
              <a:t>CYBER CRIME</a:t>
            </a:r>
            <a:endParaRPr sz="4800">
              <a:solidFill>
                <a:srgbClr val="FF0000"/>
              </a:solidFill>
            </a:endParaRPr>
          </a:p>
        </p:txBody>
      </p:sp>
      <p:sp>
        <p:nvSpPr>
          <p:cNvPr id="91" name="Google Shape;91;p1"/>
          <p:cNvSpPr txBox="1">
            <a:spLocks noGrp="1"/>
          </p:cNvSpPr>
          <p:nvPr>
            <p:ph type="subTitle" idx="1"/>
          </p:nvPr>
        </p:nvSpPr>
        <p:spPr>
          <a:xfrm>
            <a:off x="857224" y="1643050"/>
            <a:ext cx="7715304" cy="4714908"/>
          </a:xfrm>
          <a:prstGeom prst="rect">
            <a:avLst/>
          </a:prstGeom>
          <a:noFill/>
          <a:ln>
            <a:noFill/>
          </a:ln>
        </p:spPr>
        <p:txBody>
          <a:bodyPr spcFirstLastPara="1" wrap="square" lIns="91425" tIns="45700" rIns="91425" bIns="45700" anchor="t" anchorCtr="0">
            <a:normAutofit fontScale="92500"/>
          </a:bodyPr>
          <a:lstStyle/>
          <a:p>
            <a:pPr marL="0" lvl="0" indent="0" algn="l" rtl="0">
              <a:spcBef>
                <a:spcPts val="0"/>
              </a:spcBef>
              <a:spcAft>
                <a:spcPts val="0"/>
              </a:spcAft>
              <a:buClr>
                <a:srgbClr val="7030A0"/>
              </a:buClr>
              <a:buSzPct val="100000"/>
              <a:buNone/>
            </a:pPr>
            <a:r>
              <a:rPr lang="en-IN" sz="3500" dirty="0">
                <a:solidFill>
                  <a:srgbClr val="7030A0"/>
                </a:solidFill>
              </a:rPr>
              <a:t>Cyber crimes can involve criminal activities that are traditional in nature, such as theft, fraud, forgery, defamation and mischief, all of which are subject to the Indian Penal Code. Cyber Crime regulated by Cyber Laws or Internet Laws. The abuse of computers has also given birth to a gamut of new age crimes that are addressed by the Information Technology Act, 2000.</a:t>
            </a:r>
            <a:endParaRPr sz="3500" b="1" dirty="0">
              <a:solidFill>
                <a:srgbClr val="7030A0"/>
              </a:solidFill>
            </a:endParaRPr>
          </a:p>
          <a:p>
            <a:pPr marL="0" lvl="0" indent="0" algn="ctr" rtl="0">
              <a:spcBef>
                <a:spcPts val="592"/>
              </a:spcBef>
              <a:spcAft>
                <a:spcPts val="0"/>
              </a:spcAft>
              <a:buClr>
                <a:srgbClr val="888888"/>
              </a:buClr>
              <a:buSzPct val="1000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400"/>
              <a:buFont typeface="Calibri"/>
              <a:buNone/>
            </a:pPr>
            <a:r>
              <a:rPr lang="en-IN" b="1">
                <a:solidFill>
                  <a:srgbClr val="FF0000"/>
                </a:solidFill>
              </a:rPr>
              <a:t>Broad Categories of Cyber Crimes </a:t>
            </a:r>
            <a:endParaRPr>
              <a:solidFill>
                <a:srgbClr val="FF0000"/>
              </a:solidFill>
            </a:endParaRPr>
          </a:p>
        </p:txBody>
      </p:sp>
      <p:sp>
        <p:nvSpPr>
          <p:cNvPr id="97" name="Google Shape;97;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rgbClr val="7030A0"/>
              </a:buClr>
              <a:buSzPts val="3200"/>
              <a:buChar char="•"/>
            </a:pPr>
            <a:r>
              <a:rPr lang="en-IN" b="1" dirty="0">
                <a:solidFill>
                  <a:srgbClr val="7030A0"/>
                </a:solidFill>
              </a:rPr>
              <a:t>The Computer as a Target:</a:t>
            </a:r>
            <a:r>
              <a:rPr lang="en-IN" dirty="0">
                <a:solidFill>
                  <a:srgbClr val="7030A0"/>
                </a:solidFill>
              </a:rPr>
              <a:t> </a:t>
            </a:r>
            <a:r>
              <a:rPr lang="en-IN" dirty="0"/>
              <a:t>Using a computer to attack other computers. </a:t>
            </a:r>
            <a:r>
              <a:rPr lang="en-IN" i="1" dirty="0"/>
              <a:t>Ex:</a:t>
            </a:r>
            <a:r>
              <a:rPr lang="en-IN" dirty="0"/>
              <a:t> Hacking, Virus/Worm attacks, DOS attack etc.</a:t>
            </a:r>
            <a:endParaRPr dirty="0"/>
          </a:p>
          <a:p>
            <a:pPr marL="342900" lvl="0" indent="-139700" algn="l" rtl="0">
              <a:spcBef>
                <a:spcPts val="640"/>
              </a:spcBef>
              <a:spcAft>
                <a:spcPts val="0"/>
              </a:spcAft>
              <a:buClr>
                <a:schemeClr val="dk1"/>
              </a:buClr>
              <a:buSzPts val="3200"/>
              <a:buNone/>
            </a:pPr>
            <a:endParaRPr dirty="0"/>
          </a:p>
          <a:p>
            <a:pPr marL="342900" lvl="0" indent="-342900" algn="l" rtl="0">
              <a:spcBef>
                <a:spcPts val="640"/>
              </a:spcBef>
              <a:spcAft>
                <a:spcPts val="0"/>
              </a:spcAft>
              <a:buClr>
                <a:srgbClr val="7030A0"/>
              </a:buClr>
              <a:buSzPts val="3200"/>
              <a:buChar char="•"/>
            </a:pPr>
            <a:r>
              <a:rPr lang="en-IN" b="1" dirty="0">
                <a:solidFill>
                  <a:srgbClr val="7030A0"/>
                </a:solidFill>
              </a:rPr>
              <a:t>The computer as a weapon</a:t>
            </a:r>
            <a:r>
              <a:rPr lang="en-IN" dirty="0">
                <a:solidFill>
                  <a:srgbClr val="7030A0"/>
                </a:solidFill>
              </a:rPr>
              <a:t>: </a:t>
            </a:r>
            <a:r>
              <a:rPr lang="en-IN" dirty="0"/>
              <a:t>Using a computer to commit real world crimes. </a:t>
            </a:r>
            <a:r>
              <a:rPr lang="en-IN" i="1" dirty="0"/>
              <a:t>Ex:</a:t>
            </a:r>
            <a:r>
              <a:rPr lang="en-IN" dirty="0"/>
              <a:t> Cyber Terrorism, IPR violations, Credit card frauds, EFT (Electronic Fund Transfer) frauds, Child Pornography, etc. </a:t>
            </a:r>
            <a:endParaRPr dirty="0"/>
          </a:p>
          <a:p>
            <a:pPr marL="342900" lvl="0" indent="-139700" algn="l" rtl="0">
              <a:spcBef>
                <a:spcPts val="640"/>
              </a:spcBef>
              <a:spcAft>
                <a:spcPts val="0"/>
              </a:spcAft>
              <a:buClr>
                <a:schemeClr val="dk1"/>
              </a:buClr>
              <a:buSzPts val="3200"/>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en-IN" b="1"/>
            </a:br>
            <a:r>
              <a:rPr lang="en-IN" sz="4900" b="1">
                <a:solidFill>
                  <a:srgbClr val="FF0000"/>
                </a:solidFill>
              </a:rPr>
              <a:t>Cyber crimes generally occur on</a:t>
            </a:r>
            <a:br>
              <a:rPr lang="en-IN"/>
            </a:br>
            <a:endParaRPr/>
          </a:p>
        </p:txBody>
      </p:sp>
      <p:sp>
        <p:nvSpPr>
          <p:cNvPr id="103" name="Google Shape;103;p3"/>
          <p:cNvSpPr txBox="1">
            <a:spLocks noGrp="1"/>
          </p:cNvSpPr>
          <p:nvPr>
            <p:ph type="body" idx="1"/>
          </p:nvPr>
        </p:nvSpPr>
        <p:spPr>
          <a:xfrm>
            <a:off x="457200" y="1214422"/>
            <a:ext cx="8229600" cy="5357850"/>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rgbClr val="7030A0"/>
              </a:buClr>
              <a:buSzPts val="3200"/>
              <a:buChar char="•"/>
            </a:pPr>
            <a:r>
              <a:rPr lang="en-IN" b="1" dirty="0">
                <a:solidFill>
                  <a:srgbClr val="7030A0"/>
                </a:solidFill>
              </a:rPr>
              <a:t>Individual:</a:t>
            </a:r>
            <a:r>
              <a:rPr lang="en-IN" dirty="0"/>
              <a:t> This type of cyber crime can be in the form of cyber stalking, distributing pornography, trafficking (deal or trade in something illegal) and “grooming”. </a:t>
            </a:r>
            <a:endParaRPr dirty="0"/>
          </a:p>
          <a:p>
            <a:pPr marL="342900" lvl="0" indent="-342900" algn="l" rtl="0">
              <a:spcBef>
                <a:spcPts val="640"/>
              </a:spcBef>
              <a:spcAft>
                <a:spcPts val="0"/>
              </a:spcAft>
              <a:buClr>
                <a:srgbClr val="7030A0"/>
              </a:buClr>
              <a:buSzPts val="3200"/>
              <a:buChar char="•"/>
            </a:pPr>
            <a:r>
              <a:rPr lang="en-IN" b="1" dirty="0">
                <a:solidFill>
                  <a:srgbClr val="7030A0"/>
                </a:solidFill>
              </a:rPr>
              <a:t>Property:</a:t>
            </a:r>
            <a:r>
              <a:rPr lang="en-IN" dirty="0"/>
              <a:t> In this case, they can steal a person’s bank details; misuse the credit card; run a scam to get people to part with their </a:t>
            </a:r>
            <a:r>
              <a:rPr lang="en-IN" dirty="0">
                <a:solidFill>
                  <a:srgbClr val="FF0000"/>
                </a:solidFill>
              </a:rPr>
              <a:t>hard earned money</a:t>
            </a:r>
            <a:r>
              <a:rPr lang="en-IN" dirty="0"/>
              <a:t>; use malicious software.</a:t>
            </a:r>
            <a:endParaRPr dirty="0"/>
          </a:p>
          <a:p>
            <a:pPr marL="342900" lvl="0" indent="-342900" algn="l" rtl="0">
              <a:spcBef>
                <a:spcPts val="640"/>
              </a:spcBef>
              <a:spcAft>
                <a:spcPts val="0"/>
              </a:spcAft>
              <a:buClr>
                <a:srgbClr val="7030A0"/>
              </a:buClr>
              <a:buSzPts val="3200"/>
              <a:buChar char="•"/>
            </a:pPr>
            <a:r>
              <a:rPr lang="en-IN" b="1" dirty="0">
                <a:solidFill>
                  <a:srgbClr val="7030A0"/>
                </a:solidFill>
              </a:rPr>
              <a:t>Government:</a:t>
            </a:r>
            <a:r>
              <a:rPr lang="en-IN" dirty="0"/>
              <a:t> In this category, criminals hack government websites, military websites or circulate propaganda.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4"/>
          <p:cNvSpPr txBox="1">
            <a:spLocks noGrp="1"/>
          </p:cNvSpPr>
          <p:nvPr>
            <p:ph type="title"/>
          </p:nvPr>
        </p:nvSpPr>
        <p:spPr>
          <a:xfrm>
            <a:off x="457200" y="274638"/>
            <a:ext cx="8229600" cy="8683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en-IN" b="1"/>
            </a:br>
            <a:r>
              <a:rPr lang="en-IN" sz="4900" b="1">
                <a:solidFill>
                  <a:srgbClr val="FF0000"/>
                </a:solidFill>
              </a:rPr>
              <a:t>Types of Cyber Crimes</a:t>
            </a:r>
            <a:br>
              <a:rPr lang="en-IN"/>
            </a:br>
            <a:endParaRPr/>
          </a:p>
        </p:txBody>
      </p:sp>
      <p:sp>
        <p:nvSpPr>
          <p:cNvPr id="109" name="Google Shape;109;p4"/>
          <p:cNvSpPr txBox="1">
            <a:spLocks noGrp="1"/>
          </p:cNvSpPr>
          <p:nvPr>
            <p:ph type="body" idx="1"/>
          </p:nvPr>
        </p:nvSpPr>
        <p:spPr>
          <a:xfrm>
            <a:off x="457200" y="1071546"/>
            <a:ext cx="8229600" cy="5429288"/>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ct val="100000"/>
              <a:buChar char="•"/>
            </a:pPr>
            <a:r>
              <a:rPr lang="en-IN" b="1" dirty="0"/>
              <a:t>Unauthorized access: </a:t>
            </a:r>
            <a:r>
              <a:rPr lang="en-IN" dirty="0"/>
              <a:t>Access means </a:t>
            </a:r>
            <a:r>
              <a:rPr lang="en-IN" dirty="0">
                <a:solidFill>
                  <a:srgbClr val="FF0000"/>
                </a:solidFill>
              </a:rPr>
              <a:t>gaining entry into, instructing or communicating</a:t>
            </a:r>
            <a:r>
              <a:rPr lang="en-IN" dirty="0"/>
              <a:t> with the logical, arithmetical, or memory function resources of a computer, computer system or computer network. </a:t>
            </a:r>
            <a:endParaRPr dirty="0"/>
          </a:p>
          <a:p>
            <a:pPr marL="342900" lvl="0" indent="-342900" algn="l" rtl="0">
              <a:spcBef>
                <a:spcPts val="592"/>
              </a:spcBef>
              <a:spcAft>
                <a:spcPts val="0"/>
              </a:spcAft>
              <a:buClr>
                <a:schemeClr val="dk1"/>
              </a:buClr>
              <a:buSzPct val="100000"/>
              <a:buChar char="•"/>
            </a:pPr>
            <a:r>
              <a:rPr lang="en-IN" b="1" dirty="0"/>
              <a:t>Hacking:</a:t>
            </a:r>
            <a:r>
              <a:rPr lang="en-IN" dirty="0"/>
              <a:t> Every </a:t>
            </a:r>
            <a:r>
              <a:rPr lang="en-IN" dirty="0">
                <a:solidFill>
                  <a:srgbClr val="FF0000"/>
                </a:solidFill>
              </a:rPr>
              <a:t>act committed towards breaking into a computer and/or network is hacking</a:t>
            </a:r>
            <a:r>
              <a:rPr lang="en-IN" dirty="0"/>
              <a:t>. Hackers write or use ready-made computer programs to attack the target computer. </a:t>
            </a:r>
            <a:endParaRPr dirty="0"/>
          </a:p>
          <a:p>
            <a:pPr marL="342900" lvl="0" indent="-342900" algn="l" rtl="0">
              <a:spcBef>
                <a:spcPts val="592"/>
              </a:spcBef>
              <a:spcAft>
                <a:spcPts val="0"/>
              </a:spcAft>
              <a:buClr>
                <a:schemeClr val="dk1"/>
              </a:buClr>
              <a:buSzPct val="100000"/>
              <a:buChar char="•"/>
            </a:pPr>
            <a:r>
              <a:rPr lang="en-IN" b="1" dirty="0"/>
              <a:t>Theft:</a:t>
            </a:r>
            <a:r>
              <a:rPr lang="en-IN" dirty="0"/>
              <a:t> This crime occurs </a:t>
            </a:r>
            <a:r>
              <a:rPr lang="en-IN" dirty="0">
                <a:solidFill>
                  <a:srgbClr val="FF0000"/>
                </a:solidFill>
              </a:rPr>
              <a:t>when a person violates copyrights and downloads music, movies, games and software.</a:t>
            </a:r>
            <a:endParaRPr dirty="0">
              <a:solidFill>
                <a:srgbClr val="FF0000"/>
              </a:solidFill>
            </a:endParaRPr>
          </a:p>
          <a:p>
            <a:pPr marL="342900" lvl="0" indent="-154940" algn="l" rtl="0">
              <a:spcBef>
                <a:spcPts val="592"/>
              </a:spcBef>
              <a:spcAft>
                <a:spcPts val="0"/>
              </a:spcAft>
              <a:buClr>
                <a:schemeClr val="dk1"/>
              </a:buClr>
              <a:buSzPct val="100000"/>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5"/>
          <p:cNvSpPr txBox="1">
            <a:spLocks noGrp="1"/>
          </p:cNvSpPr>
          <p:nvPr>
            <p:ph type="body" idx="1"/>
          </p:nvPr>
        </p:nvSpPr>
        <p:spPr>
          <a:xfrm>
            <a:off x="457200" y="357166"/>
            <a:ext cx="8229600" cy="5768997"/>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IN" b="1" dirty="0"/>
              <a:t>Cyber Stalking:</a:t>
            </a:r>
            <a:r>
              <a:rPr lang="en-IN" dirty="0"/>
              <a:t> This is a kind of online harassment wherein the victim is subjected to </a:t>
            </a:r>
            <a:r>
              <a:rPr lang="en-IN" dirty="0">
                <a:solidFill>
                  <a:srgbClr val="FF0000"/>
                </a:solidFill>
              </a:rPr>
              <a:t>a barrage of online messages and emails. </a:t>
            </a:r>
            <a:endParaRPr dirty="0">
              <a:solidFill>
                <a:srgbClr val="FF0000"/>
              </a:solidFill>
            </a:endParaRPr>
          </a:p>
          <a:p>
            <a:pPr marL="342900" lvl="0" indent="-342900" algn="l" rtl="0">
              <a:spcBef>
                <a:spcPts val="640"/>
              </a:spcBef>
              <a:spcAft>
                <a:spcPts val="0"/>
              </a:spcAft>
              <a:buClr>
                <a:schemeClr val="dk1"/>
              </a:buClr>
              <a:buSzPts val="3200"/>
              <a:buChar char="•"/>
            </a:pPr>
            <a:r>
              <a:rPr lang="en-IN" b="1" dirty="0"/>
              <a:t>Identity Theft:</a:t>
            </a:r>
            <a:r>
              <a:rPr lang="en-IN" dirty="0"/>
              <a:t> In this cyber crime, a criminal </a:t>
            </a:r>
            <a:r>
              <a:rPr lang="en-IN" dirty="0">
                <a:solidFill>
                  <a:srgbClr val="FF0000"/>
                </a:solidFill>
              </a:rPr>
              <a:t>accesses data about a person’s bank account, credit cards, social security, debit card or to buy things online in the victim’s name</a:t>
            </a:r>
            <a:r>
              <a:rPr lang="en-IN" dirty="0"/>
              <a:t>. It can result in major financial losses for the victim and even spoil the victim’s credit history.</a:t>
            </a:r>
            <a:endParaRPr dirty="0"/>
          </a:p>
          <a:p>
            <a:pPr marL="342900" lvl="0" indent="-342900" algn="l" rtl="0">
              <a:spcBef>
                <a:spcPts val="640"/>
              </a:spcBef>
              <a:spcAft>
                <a:spcPts val="0"/>
              </a:spcAft>
              <a:buClr>
                <a:schemeClr val="dk1"/>
              </a:buClr>
              <a:buSzPts val="3200"/>
              <a:buChar char="•"/>
            </a:pPr>
            <a:r>
              <a:rPr lang="en-IN" b="1" dirty="0"/>
              <a:t>Malicious Software:</a:t>
            </a:r>
            <a:r>
              <a:rPr lang="en-IN" dirty="0"/>
              <a:t> These are Internet-based software or programs that are </a:t>
            </a:r>
            <a:r>
              <a:rPr lang="en-IN" dirty="0">
                <a:solidFill>
                  <a:srgbClr val="FF0000"/>
                </a:solidFill>
              </a:rPr>
              <a:t>used to disrupt a network.</a:t>
            </a:r>
            <a:endParaRPr dirty="0">
              <a:solidFill>
                <a:srgbClr val="FF0000"/>
              </a:solidFill>
            </a:endParaRPr>
          </a:p>
          <a:p>
            <a:pPr marL="342900" lvl="0" indent="-139700" algn="l" rtl="0">
              <a:spcBef>
                <a:spcPts val="640"/>
              </a:spcBef>
              <a:spcAft>
                <a:spcPts val="0"/>
              </a:spcAft>
              <a:buClr>
                <a:schemeClr val="dk1"/>
              </a:buClr>
              <a:buSzPts val="3200"/>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6"/>
          <p:cNvSpPr txBox="1">
            <a:spLocks noGrp="1"/>
          </p:cNvSpPr>
          <p:nvPr>
            <p:ph type="body" idx="1"/>
          </p:nvPr>
        </p:nvSpPr>
        <p:spPr>
          <a:xfrm>
            <a:off x="457200" y="214290"/>
            <a:ext cx="8401080" cy="5911873"/>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Char char="•"/>
            </a:pPr>
            <a:r>
              <a:rPr lang="en-IN" b="1" dirty="0"/>
              <a:t>Child soliciting and Abuse: </a:t>
            </a:r>
            <a:r>
              <a:rPr lang="en-IN" dirty="0"/>
              <a:t>This is also a type of cyber crime wherein </a:t>
            </a:r>
            <a:r>
              <a:rPr lang="en-IN" dirty="0">
                <a:solidFill>
                  <a:srgbClr val="FF0000"/>
                </a:solidFill>
              </a:rPr>
              <a:t>criminals solicit minors via chat rooms</a:t>
            </a:r>
            <a:r>
              <a:rPr lang="en-IN" dirty="0"/>
              <a:t> .The Cyber crime branch has been spending a lot of time monitoring chat rooms frequented by children with the hopes of reducing and preventing child abuse and soliciting.</a:t>
            </a:r>
            <a:endParaRPr dirty="0"/>
          </a:p>
          <a:p>
            <a:pPr marL="342900" lvl="0" indent="-342900" algn="l" rtl="0">
              <a:spcBef>
                <a:spcPts val="592"/>
              </a:spcBef>
              <a:spcAft>
                <a:spcPts val="0"/>
              </a:spcAft>
              <a:buClr>
                <a:schemeClr val="dk1"/>
              </a:buClr>
              <a:buSzPct val="100000"/>
              <a:buChar char="•"/>
            </a:pPr>
            <a:r>
              <a:rPr lang="en-IN" b="1" dirty="0"/>
              <a:t>Trojan Attack: </a:t>
            </a:r>
            <a:r>
              <a:rPr lang="en-IN" dirty="0"/>
              <a:t>The name Trojan horse is popular. Trojans come in two parts, a Client part and a Server part.</a:t>
            </a:r>
            <a:endParaRPr dirty="0"/>
          </a:p>
          <a:p>
            <a:pPr marL="342900" lvl="0" indent="-342900" algn="l" rtl="0">
              <a:spcBef>
                <a:spcPts val="592"/>
              </a:spcBef>
              <a:spcAft>
                <a:spcPts val="0"/>
              </a:spcAft>
              <a:buClr>
                <a:schemeClr val="dk1"/>
              </a:buClr>
              <a:buSzPct val="100000"/>
              <a:buChar char="•"/>
            </a:pPr>
            <a:r>
              <a:rPr lang="en-IN" b="1" dirty="0"/>
              <a:t>Phishing: </a:t>
            </a:r>
            <a:r>
              <a:rPr lang="en-IN" dirty="0"/>
              <a:t>Phishing email will typically direct the user to visit a website </a:t>
            </a:r>
            <a:r>
              <a:rPr lang="en-IN" dirty="0">
                <a:solidFill>
                  <a:srgbClr val="FF0000"/>
                </a:solidFill>
              </a:rPr>
              <a:t>where they are asked to update personal information</a:t>
            </a:r>
            <a:r>
              <a:rPr lang="en-IN" dirty="0"/>
              <a:t>, such as a password, credit card, social security, or bank account numbers, that the legitimate organization already has. </a:t>
            </a:r>
            <a:endParaRPr dirty="0"/>
          </a:p>
          <a:p>
            <a:pPr marL="342900" lvl="0" indent="-154940" algn="l" rtl="0">
              <a:spcBef>
                <a:spcPts val="592"/>
              </a:spcBef>
              <a:spcAft>
                <a:spcPts val="0"/>
              </a:spcAft>
              <a:buClr>
                <a:schemeClr val="dk1"/>
              </a:buClr>
              <a:buSzPct val="100000"/>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7"/>
          <p:cNvSpPr txBox="1">
            <a:spLocks noGrp="1"/>
          </p:cNvSpPr>
          <p:nvPr>
            <p:ph type="body" idx="1"/>
          </p:nvPr>
        </p:nvSpPr>
        <p:spPr>
          <a:xfrm>
            <a:off x="457200" y="214290"/>
            <a:ext cx="8229600" cy="6143668"/>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spcBef>
                <a:spcPts val="0"/>
              </a:spcBef>
              <a:spcAft>
                <a:spcPts val="0"/>
              </a:spcAft>
              <a:buClr>
                <a:schemeClr val="dk1"/>
              </a:buClr>
              <a:buSzPct val="100000"/>
              <a:buChar char="•"/>
            </a:pPr>
            <a:r>
              <a:rPr lang="en-IN" b="1" dirty="0"/>
              <a:t>Domain Squatting:</a:t>
            </a:r>
            <a:r>
              <a:rPr lang="en-IN" dirty="0"/>
              <a:t> It is the act of </a:t>
            </a:r>
            <a:r>
              <a:rPr lang="en-IN" dirty="0">
                <a:solidFill>
                  <a:srgbClr val="FF0000"/>
                </a:solidFill>
              </a:rPr>
              <a:t>registering domain names and trademarks that are identical or confusingly similar to popular brand names and use it in internet search engine.</a:t>
            </a:r>
            <a:endParaRPr dirty="0">
              <a:solidFill>
                <a:srgbClr val="FF0000"/>
              </a:solidFill>
            </a:endParaRPr>
          </a:p>
          <a:p>
            <a:pPr marL="342900" lvl="0" indent="-342900" algn="l" rtl="0">
              <a:spcBef>
                <a:spcPts val="544"/>
              </a:spcBef>
              <a:spcAft>
                <a:spcPts val="0"/>
              </a:spcAft>
              <a:buClr>
                <a:schemeClr val="dk1"/>
              </a:buClr>
              <a:buSzPct val="100000"/>
              <a:buChar char="•"/>
            </a:pPr>
            <a:r>
              <a:rPr lang="en-IN" b="1" dirty="0"/>
              <a:t>Virus:</a:t>
            </a:r>
            <a:r>
              <a:rPr lang="en-IN" dirty="0"/>
              <a:t> It is a part of computer </a:t>
            </a:r>
            <a:r>
              <a:rPr lang="en-IN" dirty="0">
                <a:solidFill>
                  <a:srgbClr val="FF0000"/>
                </a:solidFill>
              </a:rPr>
              <a:t>program or code that attaches itself to a host program or file</a:t>
            </a:r>
            <a:r>
              <a:rPr lang="en-IN" dirty="0"/>
              <a:t> so it can spread from computer to computer, infecting the files as it travels.</a:t>
            </a:r>
            <a:endParaRPr dirty="0"/>
          </a:p>
          <a:p>
            <a:pPr marL="342900" lvl="0" indent="-342900" algn="l" rtl="0">
              <a:spcBef>
                <a:spcPts val="544"/>
              </a:spcBef>
              <a:spcAft>
                <a:spcPts val="0"/>
              </a:spcAft>
              <a:buClr>
                <a:schemeClr val="dk1"/>
              </a:buClr>
              <a:buSzPct val="100000"/>
              <a:buChar char="•"/>
            </a:pPr>
            <a:r>
              <a:rPr lang="en-IN" b="1" dirty="0"/>
              <a:t>Worm:</a:t>
            </a:r>
            <a:r>
              <a:rPr lang="en-IN" dirty="0"/>
              <a:t> A worm, like the virus, is </a:t>
            </a:r>
            <a:r>
              <a:rPr lang="en-IN" dirty="0">
                <a:solidFill>
                  <a:srgbClr val="FF0000"/>
                </a:solidFill>
              </a:rPr>
              <a:t>designed to copy itself from one file to another, but it is worse</a:t>
            </a:r>
            <a:r>
              <a:rPr lang="en-IN" dirty="0"/>
              <a:t>. It needs no human action but spreads automatically over networks by taking control over the features of the computer. </a:t>
            </a:r>
            <a:r>
              <a:rPr lang="en-IN" dirty="0">
                <a:solidFill>
                  <a:srgbClr val="FF0000"/>
                </a:solidFill>
              </a:rPr>
              <a:t>A great danger of the worm is that it can replicate in great volumes.</a:t>
            </a:r>
            <a:endParaRPr dirty="0">
              <a:solidFill>
                <a:srgbClr val="FF0000"/>
              </a:solidFill>
            </a:endParaRPr>
          </a:p>
          <a:p>
            <a:pPr marL="342900" lvl="0" indent="-342900" algn="l" rtl="0">
              <a:spcBef>
                <a:spcPts val="544"/>
              </a:spcBef>
              <a:spcAft>
                <a:spcPts val="0"/>
              </a:spcAft>
              <a:buClr>
                <a:schemeClr val="dk1"/>
              </a:buClr>
              <a:buSzPct val="100000"/>
              <a:buChar char="•"/>
            </a:pPr>
            <a:r>
              <a:rPr lang="en-IN" b="1" dirty="0"/>
              <a:t> IRC related crimes: </a:t>
            </a:r>
            <a:r>
              <a:rPr lang="en-IN" i="1" dirty="0"/>
              <a:t>Internet Relay Chat </a:t>
            </a:r>
            <a:r>
              <a:rPr lang="en-IN" dirty="0"/>
              <a:t>(</a:t>
            </a:r>
            <a:r>
              <a:rPr lang="en-IN" i="1" dirty="0"/>
              <a:t>IRC</a:t>
            </a:r>
            <a:r>
              <a:rPr lang="en-IN" dirty="0"/>
              <a:t>), three main ways to attack IRC are: Verbal Attacks, Clone attacks, and Flood attacks.</a:t>
            </a:r>
            <a:endParaRPr dirty="0"/>
          </a:p>
          <a:p>
            <a:pPr marL="342900" lvl="0" indent="-170180" algn="l" rtl="0">
              <a:spcBef>
                <a:spcPts val="544"/>
              </a:spcBef>
              <a:spcAft>
                <a:spcPts val="0"/>
              </a:spcAft>
              <a:buClr>
                <a:schemeClr val="dk1"/>
              </a:buClr>
              <a:buSzPct val="100000"/>
              <a:buNone/>
            </a:pPr>
            <a:endParaRPr dirty="0"/>
          </a:p>
          <a:p>
            <a:pPr marL="342900" lvl="0" indent="-170180" algn="l" rtl="0">
              <a:spcBef>
                <a:spcPts val="544"/>
              </a:spcBef>
              <a:spcAft>
                <a:spcPts val="0"/>
              </a:spcAft>
              <a:buClr>
                <a:schemeClr val="dk1"/>
              </a:buClr>
              <a:buSzPct val="100000"/>
              <a:buNone/>
            </a:pPr>
            <a:endParaRPr dirty="0"/>
          </a:p>
          <a:p>
            <a:pPr marL="342900" lvl="0" indent="-170180" algn="l" rtl="0">
              <a:spcBef>
                <a:spcPts val="544"/>
              </a:spcBef>
              <a:spcAft>
                <a:spcPts val="0"/>
              </a:spcAft>
              <a:buClr>
                <a:schemeClr val="dk1"/>
              </a:buClr>
              <a:buSzPct val="100000"/>
              <a:buNone/>
            </a:pPr>
            <a:endParaRPr dirty="0"/>
          </a:p>
          <a:p>
            <a:pPr marL="342900" lvl="0" indent="-170180" algn="l" rtl="0">
              <a:spcBef>
                <a:spcPts val="544"/>
              </a:spcBef>
              <a:spcAft>
                <a:spcPts val="0"/>
              </a:spcAft>
              <a:buClr>
                <a:schemeClr val="dk1"/>
              </a:buClr>
              <a:buSzPct val="100000"/>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8"/>
          <p:cNvSpPr txBox="1">
            <a:spLocks noGrp="1"/>
          </p:cNvSpPr>
          <p:nvPr>
            <p:ph type="body" idx="1"/>
          </p:nvPr>
        </p:nvSpPr>
        <p:spPr>
          <a:xfrm>
            <a:off x="457200" y="214290"/>
            <a:ext cx="8229600" cy="6215106"/>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Char char="•"/>
            </a:pPr>
            <a:r>
              <a:rPr lang="en-IN" b="1" dirty="0"/>
              <a:t>Web Hijacking:</a:t>
            </a:r>
            <a:r>
              <a:rPr lang="en-IN" dirty="0"/>
              <a:t> By hacking web server taking </a:t>
            </a:r>
            <a:r>
              <a:rPr lang="en-IN" dirty="0">
                <a:solidFill>
                  <a:srgbClr val="FF0000"/>
                </a:solidFill>
              </a:rPr>
              <a:t>control on another person website </a:t>
            </a:r>
            <a:r>
              <a:rPr lang="en-IN" dirty="0"/>
              <a:t>called as web hijacking.</a:t>
            </a:r>
            <a:endParaRPr dirty="0"/>
          </a:p>
          <a:p>
            <a:pPr marL="342900" lvl="0" indent="-154940" algn="l" rtl="0">
              <a:spcBef>
                <a:spcPts val="592"/>
              </a:spcBef>
              <a:spcAft>
                <a:spcPts val="0"/>
              </a:spcAft>
              <a:buClr>
                <a:schemeClr val="dk1"/>
              </a:buClr>
              <a:buSzPct val="100000"/>
              <a:buNone/>
            </a:pPr>
            <a:endParaRPr dirty="0"/>
          </a:p>
          <a:p>
            <a:pPr marL="342900" lvl="0" indent="-342900" algn="l" rtl="0">
              <a:spcBef>
                <a:spcPts val="666"/>
              </a:spcBef>
              <a:spcAft>
                <a:spcPts val="0"/>
              </a:spcAft>
              <a:buClr>
                <a:schemeClr val="dk1"/>
              </a:buClr>
              <a:buSzPct val="100000"/>
              <a:buChar char="•"/>
            </a:pPr>
            <a:r>
              <a:rPr lang="en-IN" sz="3600" b="1" dirty="0"/>
              <a:t>E-mail related crimes:</a:t>
            </a:r>
            <a:endParaRPr sz="3600" dirty="0"/>
          </a:p>
          <a:p>
            <a:pPr marL="342900" lvl="0" indent="-342900" algn="l" rtl="0">
              <a:spcBef>
                <a:spcPts val="592"/>
              </a:spcBef>
              <a:spcAft>
                <a:spcPts val="0"/>
              </a:spcAft>
              <a:buClr>
                <a:schemeClr val="dk1"/>
              </a:buClr>
              <a:buSzPct val="100000"/>
              <a:buNone/>
            </a:pPr>
            <a:r>
              <a:rPr lang="en-IN" dirty="0"/>
              <a:t>	</a:t>
            </a:r>
            <a:r>
              <a:rPr lang="en-IN" b="1" dirty="0">
                <a:solidFill>
                  <a:srgbClr val="7030A0"/>
                </a:solidFill>
              </a:rPr>
              <a:t>Email spoofing: </a:t>
            </a:r>
            <a:r>
              <a:rPr lang="en-IN" dirty="0">
                <a:solidFill>
                  <a:srgbClr val="00B0F0"/>
                </a:solidFill>
              </a:rPr>
              <a:t>Email spoofing refers to </a:t>
            </a:r>
            <a:r>
              <a:rPr lang="en-IN" dirty="0">
                <a:solidFill>
                  <a:srgbClr val="FF0000"/>
                </a:solidFill>
              </a:rPr>
              <a:t>email that appears to have been originated from one source when it was actually sent from another source.</a:t>
            </a:r>
            <a:r>
              <a:rPr lang="en-IN" dirty="0">
                <a:solidFill>
                  <a:srgbClr val="00B0F0"/>
                </a:solidFill>
              </a:rPr>
              <a:t> </a:t>
            </a:r>
            <a:endParaRPr dirty="0">
              <a:solidFill>
                <a:srgbClr val="00B0F0"/>
              </a:solidFill>
            </a:endParaRPr>
          </a:p>
          <a:p>
            <a:pPr marL="342900" lvl="0" indent="-342900" algn="l" rtl="0">
              <a:spcBef>
                <a:spcPts val="592"/>
              </a:spcBef>
              <a:spcAft>
                <a:spcPts val="0"/>
              </a:spcAft>
              <a:buClr>
                <a:srgbClr val="7030A0"/>
              </a:buClr>
              <a:buSzPct val="100000"/>
              <a:buNone/>
            </a:pPr>
            <a:r>
              <a:rPr lang="en-IN" b="1" dirty="0">
                <a:solidFill>
                  <a:srgbClr val="7030A0"/>
                </a:solidFill>
              </a:rPr>
              <a:t>	Email Spamming: </a:t>
            </a:r>
            <a:r>
              <a:rPr lang="en-IN" b="1" dirty="0">
                <a:solidFill>
                  <a:srgbClr val="00B0F0"/>
                </a:solidFill>
              </a:rPr>
              <a:t>It</a:t>
            </a:r>
            <a:r>
              <a:rPr lang="en-IN" dirty="0">
                <a:solidFill>
                  <a:srgbClr val="00B0F0"/>
                </a:solidFill>
              </a:rPr>
              <a:t> refers to </a:t>
            </a:r>
            <a:r>
              <a:rPr lang="en-IN" dirty="0">
                <a:solidFill>
                  <a:srgbClr val="FF0000"/>
                </a:solidFill>
              </a:rPr>
              <a:t>sending email to thousands and thousands of users </a:t>
            </a:r>
            <a:r>
              <a:rPr lang="en-IN" dirty="0">
                <a:solidFill>
                  <a:srgbClr val="00B0F0"/>
                </a:solidFill>
              </a:rPr>
              <a:t>- similar to a chain letter.</a:t>
            </a:r>
            <a:endParaRPr dirty="0"/>
          </a:p>
          <a:p>
            <a:pPr marL="342900" lvl="0" indent="-342900" algn="l" rtl="0">
              <a:spcBef>
                <a:spcPts val="592"/>
              </a:spcBef>
              <a:spcAft>
                <a:spcPts val="0"/>
              </a:spcAft>
              <a:buClr>
                <a:srgbClr val="00B0F0"/>
              </a:buClr>
              <a:buSzPct val="100000"/>
              <a:buNone/>
            </a:pPr>
            <a:r>
              <a:rPr lang="en-IN" dirty="0">
                <a:solidFill>
                  <a:srgbClr val="00B0F0"/>
                </a:solidFill>
              </a:rPr>
              <a:t>	</a:t>
            </a:r>
            <a:r>
              <a:rPr lang="en-IN" b="1" dirty="0">
                <a:solidFill>
                  <a:srgbClr val="7030A0"/>
                </a:solidFill>
              </a:rPr>
              <a:t>Email bombing: </a:t>
            </a:r>
            <a:r>
              <a:rPr lang="en-IN" b="1" dirty="0">
                <a:solidFill>
                  <a:srgbClr val="00B0F0"/>
                </a:solidFill>
              </a:rPr>
              <a:t>It</a:t>
            </a:r>
            <a:r>
              <a:rPr lang="en-IN" dirty="0">
                <a:solidFill>
                  <a:srgbClr val="00B0F0"/>
                </a:solidFill>
              </a:rPr>
              <a:t> is characterized by abusers </a:t>
            </a:r>
            <a:r>
              <a:rPr lang="en-IN" dirty="0">
                <a:solidFill>
                  <a:srgbClr val="FF0000"/>
                </a:solidFill>
              </a:rPr>
              <a:t>repeatedly sending an identical email message to a particular address</a:t>
            </a:r>
            <a:r>
              <a:rPr lang="en-IN" dirty="0">
                <a:solidFill>
                  <a:srgbClr val="00B0F0"/>
                </a:solidFill>
              </a:rPr>
              <a:t>.</a:t>
            </a:r>
            <a:endParaRPr dirty="0">
              <a:solidFill>
                <a:srgbClr val="00B0F0"/>
              </a:solidFill>
            </a:endParaRPr>
          </a:p>
          <a:p>
            <a:pPr marL="342900" lvl="0" indent="-342900" algn="l" rtl="0">
              <a:spcBef>
                <a:spcPts val="592"/>
              </a:spcBef>
              <a:spcAft>
                <a:spcPts val="0"/>
              </a:spcAft>
              <a:buClr>
                <a:schemeClr val="dk1"/>
              </a:buClr>
              <a:buSzPct val="100000"/>
              <a:buNone/>
            </a:pPr>
            <a:endParaRPr dirty="0">
              <a:solidFill>
                <a:srgbClr val="00B0F0"/>
              </a:solidFill>
            </a:endParaRPr>
          </a:p>
          <a:p>
            <a:pPr marL="342900" lvl="0" indent="-342900" algn="l" rtl="0">
              <a:spcBef>
                <a:spcPts val="592"/>
              </a:spcBef>
              <a:spcAft>
                <a:spcPts val="0"/>
              </a:spcAft>
              <a:buClr>
                <a:schemeClr val="dk1"/>
              </a:buClr>
              <a:buSzPct val="100000"/>
              <a:buNone/>
            </a:pPr>
            <a:endParaRPr dirty="0"/>
          </a:p>
          <a:p>
            <a:pPr marL="342900" lvl="0" indent="-342900" algn="l" rtl="0">
              <a:spcBef>
                <a:spcPts val="592"/>
              </a:spcBef>
              <a:spcAft>
                <a:spcPts val="0"/>
              </a:spcAft>
              <a:buClr>
                <a:schemeClr val="dk1"/>
              </a:buClr>
              <a:buSzPct val="100000"/>
              <a:buNone/>
            </a:pPr>
            <a:endParaRPr dirty="0"/>
          </a:p>
          <a:p>
            <a:pPr marL="342900" lvl="0" indent="-154940" algn="l" rtl="0">
              <a:spcBef>
                <a:spcPts val="592"/>
              </a:spcBef>
              <a:spcAft>
                <a:spcPts val="0"/>
              </a:spcAft>
              <a:buClr>
                <a:schemeClr val="dk1"/>
              </a:buClr>
              <a:buSzPct val="100000"/>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9"/>
          <p:cNvSpPr txBox="1">
            <a:spLocks noGrp="1"/>
          </p:cNvSpPr>
          <p:nvPr>
            <p:ph type="body" idx="1"/>
          </p:nvPr>
        </p:nvSpPr>
        <p:spPr>
          <a:xfrm>
            <a:off x="457200" y="428604"/>
            <a:ext cx="8229600" cy="607223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7030A0"/>
              </a:buClr>
              <a:buSzPts val="3200"/>
              <a:buChar char="•"/>
            </a:pPr>
            <a:r>
              <a:rPr lang="en-IN" b="1" dirty="0">
                <a:solidFill>
                  <a:srgbClr val="7030A0"/>
                </a:solidFill>
              </a:rPr>
              <a:t>Sending malicious codes through email: </a:t>
            </a:r>
            <a:r>
              <a:rPr lang="en-IN" dirty="0">
                <a:solidFill>
                  <a:srgbClr val="00B0F0"/>
                </a:solidFill>
              </a:rPr>
              <a:t>E-mails are </a:t>
            </a:r>
            <a:r>
              <a:rPr lang="en-IN" dirty="0">
                <a:solidFill>
                  <a:srgbClr val="FF0000"/>
                </a:solidFill>
              </a:rPr>
              <a:t>used to send viruses, Trojans etc. through emails as an attachment </a:t>
            </a:r>
            <a:r>
              <a:rPr lang="en-IN" dirty="0">
                <a:solidFill>
                  <a:srgbClr val="00B0F0"/>
                </a:solidFill>
              </a:rPr>
              <a:t>or by sending a link of website which on visiting downloads malicious code.</a:t>
            </a:r>
            <a:endParaRPr dirty="0">
              <a:solidFill>
                <a:srgbClr val="00B0F0"/>
              </a:solidFill>
            </a:endParaRPr>
          </a:p>
          <a:p>
            <a:pPr marL="342900" lvl="0" indent="-342900" algn="l" rtl="0">
              <a:spcBef>
                <a:spcPts val="640"/>
              </a:spcBef>
              <a:spcAft>
                <a:spcPts val="0"/>
              </a:spcAft>
              <a:buClr>
                <a:srgbClr val="7030A0"/>
              </a:buClr>
              <a:buSzPts val="3200"/>
              <a:buChar char="•"/>
            </a:pPr>
            <a:r>
              <a:rPr lang="en-IN" b="1" dirty="0">
                <a:solidFill>
                  <a:srgbClr val="7030A0"/>
                </a:solidFill>
              </a:rPr>
              <a:t>Sending threatening emails: </a:t>
            </a:r>
            <a:r>
              <a:rPr lang="en-IN" dirty="0">
                <a:solidFill>
                  <a:srgbClr val="00B0F0"/>
                </a:solidFill>
              </a:rPr>
              <a:t>Through </a:t>
            </a:r>
            <a:r>
              <a:rPr lang="en-IN" dirty="0">
                <a:solidFill>
                  <a:srgbClr val="FF0000"/>
                </a:solidFill>
              </a:rPr>
              <a:t>email people threaten with </a:t>
            </a:r>
            <a:r>
              <a:rPr lang="en-IN" dirty="0" err="1">
                <a:solidFill>
                  <a:srgbClr val="FF0000"/>
                </a:solidFill>
              </a:rPr>
              <a:t>facebook</a:t>
            </a:r>
            <a:r>
              <a:rPr lang="en-IN" dirty="0">
                <a:solidFill>
                  <a:srgbClr val="FF0000"/>
                </a:solidFill>
              </a:rPr>
              <a:t>, twitter like social network data.</a:t>
            </a:r>
            <a:endParaRPr dirty="0">
              <a:solidFill>
                <a:srgbClr val="FF0000"/>
              </a:solidFill>
            </a:endParaRPr>
          </a:p>
          <a:p>
            <a:pPr marL="342900" lvl="0" indent="-342900" algn="l" rtl="0">
              <a:spcBef>
                <a:spcPts val="640"/>
              </a:spcBef>
              <a:spcAft>
                <a:spcPts val="0"/>
              </a:spcAft>
              <a:buClr>
                <a:srgbClr val="7030A0"/>
              </a:buClr>
              <a:buSzPts val="3200"/>
              <a:buChar char="•"/>
            </a:pPr>
            <a:r>
              <a:rPr lang="en-IN" b="1" dirty="0">
                <a:solidFill>
                  <a:srgbClr val="7030A0"/>
                </a:solidFill>
              </a:rPr>
              <a:t>Defamatory emails:</a:t>
            </a:r>
            <a:r>
              <a:rPr lang="en-IN" dirty="0">
                <a:solidFill>
                  <a:srgbClr val="7030A0"/>
                </a:solidFill>
              </a:rPr>
              <a:t> </a:t>
            </a:r>
            <a:r>
              <a:rPr lang="en-IN" dirty="0">
                <a:solidFill>
                  <a:srgbClr val="00B0F0"/>
                </a:solidFill>
              </a:rPr>
              <a:t>An email or a </a:t>
            </a:r>
            <a:r>
              <a:rPr lang="en-IN" dirty="0">
                <a:solidFill>
                  <a:srgbClr val="FF0000"/>
                </a:solidFill>
              </a:rPr>
              <a:t>statement that may harm someone's name, fame and reputation.</a:t>
            </a:r>
            <a:endParaRPr dirty="0">
              <a:solidFill>
                <a:srgbClr val="FF0000"/>
              </a:solidFill>
            </a:endParaRPr>
          </a:p>
          <a:p>
            <a:pPr marL="342900" lvl="0" indent="-139700" algn="l" rtl="0">
              <a:spcBef>
                <a:spcPts val="640"/>
              </a:spcBef>
              <a:spcAft>
                <a:spcPts val="0"/>
              </a:spcAft>
              <a:buClr>
                <a:schemeClr val="dk1"/>
              </a:buClr>
              <a:buSzPts val="3200"/>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0"/>
          <p:cNvSpPr txBox="1">
            <a:spLocks noGrp="1"/>
          </p:cNvSpPr>
          <p:nvPr>
            <p:ph type="body" idx="1"/>
          </p:nvPr>
        </p:nvSpPr>
        <p:spPr>
          <a:xfrm>
            <a:off x="457200" y="428604"/>
            <a:ext cx="8229600" cy="5697559"/>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Char char="•"/>
            </a:pPr>
            <a:r>
              <a:rPr lang="en-IN" b="1" dirty="0"/>
              <a:t>Denial of Service attacks: </a:t>
            </a:r>
            <a:r>
              <a:rPr lang="en-IN" dirty="0">
                <a:solidFill>
                  <a:srgbClr val="FF0000"/>
                </a:solidFill>
              </a:rPr>
              <a:t>Flooding a computer resource with more requests than it can handle. </a:t>
            </a:r>
            <a:r>
              <a:rPr lang="en-IN" dirty="0"/>
              <a:t>This causes the resource to crash thereby denying access of service to authorized users. </a:t>
            </a:r>
            <a:r>
              <a:rPr lang="en-IN" b="1" i="1" dirty="0"/>
              <a:t>Examples include:</a:t>
            </a:r>
            <a:endParaRPr dirty="0"/>
          </a:p>
          <a:p>
            <a:pPr marL="514350" lvl="0" indent="-514350" algn="l" rtl="0">
              <a:spcBef>
                <a:spcPts val="592"/>
              </a:spcBef>
              <a:spcAft>
                <a:spcPts val="0"/>
              </a:spcAft>
              <a:buClr>
                <a:srgbClr val="00B0F0"/>
              </a:buClr>
              <a:buSzPct val="100000"/>
              <a:buFont typeface="Calibri"/>
              <a:buAutoNum type="arabicPeriod"/>
            </a:pPr>
            <a:r>
              <a:rPr lang="en-IN" dirty="0">
                <a:solidFill>
                  <a:srgbClr val="00B0F0"/>
                </a:solidFill>
              </a:rPr>
              <a:t>attempts to "flood" a network, thereby preventing legitimate network traffic</a:t>
            </a:r>
            <a:endParaRPr dirty="0">
              <a:solidFill>
                <a:srgbClr val="00B0F0"/>
              </a:solidFill>
            </a:endParaRPr>
          </a:p>
          <a:p>
            <a:pPr marL="514350" lvl="0" indent="-514350" algn="l" rtl="0">
              <a:spcBef>
                <a:spcPts val="592"/>
              </a:spcBef>
              <a:spcAft>
                <a:spcPts val="0"/>
              </a:spcAft>
              <a:buClr>
                <a:srgbClr val="00B0F0"/>
              </a:buClr>
              <a:buSzPct val="100000"/>
              <a:buFont typeface="Calibri"/>
              <a:buAutoNum type="arabicPeriod"/>
            </a:pPr>
            <a:r>
              <a:rPr lang="en-IN" dirty="0">
                <a:solidFill>
                  <a:srgbClr val="00B0F0"/>
                </a:solidFill>
              </a:rPr>
              <a:t>attempts to disrupt connections between two machines, thereby preventing access to a service</a:t>
            </a:r>
            <a:endParaRPr dirty="0">
              <a:solidFill>
                <a:srgbClr val="00B0F0"/>
              </a:solidFill>
            </a:endParaRPr>
          </a:p>
          <a:p>
            <a:pPr marL="514350" lvl="0" indent="-514350" algn="l" rtl="0">
              <a:spcBef>
                <a:spcPts val="592"/>
              </a:spcBef>
              <a:spcAft>
                <a:spcPts val="0"/>
              </a:spcAft>
              <a:buClr>
                <a:srgbClr val="00B0F0"/>
              </a:buClr>
              <a:buSzPct val="100000"/>
              <a:buFont typeface="Calibri"/>
              <a:buAutoNum type="arabicPeriod"/>
            </a:pPr>
            <a:r>
              <a:rPr lang="en-IN" dirty="0">
                <a:solidFill>
                  <a:srgbClr val="00B0F0"/>
                </a:solidFill>
              </a:rPr>
              <a:t>attempts to prevent a particular individual from accessing a service</a:t>
            </a:r>
            <a:endParaRPr dirty="0">
              <a:solidFill>
                <a:srgbClr val="00B0F0"/>
              </a:solidFill>
            </a:endParaRPr>
          </a:p>
          <a:p>
            <a:pPr marL="514350" lvl="0" indent="-514350" algn="l" rtl="0">
              <a:spcBef>
                <a:spcPts val="592"/>
              </a:spcBef>
              <a:spcAft>
                <a:spcPts val="0"/>
              </a:spcAft>
              <a:buClr>
                <a:srgbClr val="00B0F0"/>
              </a:buClr>
              <a:buSzPct val="100000"/>
              <a:buFont typeface="Calibri"/>
              <a:buAutoNum type="arabicPeriod"/>
            </a:pPr>
            <a:r>
              <a:rPr lang="en-IN" dirty="0">
                <a:solidFill>
                  <a:srgbClr val="00B0F0"/>
                </a:solidFill>
              </a:rPr>
              <a:t>attempts to disrupt service to a specific system or person. </a:t>
            </a:r>
            <a:endParaRPr dirty="0">
              <a:solidFill>
                <a:srgbClr val="00B0F0"/>
              </a:solidFill>
            </a:endParaRPr>
          </a:p>
          <a:p>
            <a:pPr marL="342900" lvl="0" indent="-154940" algn="l" rtl="0">
              <a:spcBef>
                <a:spcPts val="592"/>
              </a:spcBef>
              <a:spcAft>
                <a:spcPts val="0"/>
              </a:spcAft>
              <a:buClr>
                <a:schemeClr val="dk1"/>
              </a:buClr>
              <a:buSzPct val="1000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1"/>
          <p:cNvSpPr txBox="1">
            <a:spLocks noGrp="1"/>
          </p:cNvSpPr>
          <p:nvPr>
            <p:ph type="title"/>
          </p:nvPr>
        </p:nvSpPr>
        <p:spPr>
          <a:xfrm>
            <a:off x="457200" y="274638"/>
            <a:ext cx="8229600" cy="8683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900"/>
              <a:buFont typeface="Calibri"/>
              <a:buNone/>
            </a:pPr>
            <a:r>
              <a:rPr lang="en-IN" sz="4900" b="1">
                <a:solidFill>
                  <a:srgbClr val="FF0000"/>
                </a:solidFill>
              </a:rPr>
              <a:t>INTERNET FRAUD</a:t>
            </a:r>
            <a:endParaRPr/>
          </a:p>
        </p:txBody>
      </p:sp>
      <p:sp>
        <p:nvSpPr>
          <p:cNvPr id="145" name="Google Shape;145;p11"/>
          <p:cNvSpPr txBox="1">
            <a:spLocks noGrp="1"/>
          </p:cNvSpPr>
          <p:nvPr>
            <p:ph type="body" idx="1"/>
          </p:nvPr>
        </p:nvSpPr>
        <p:spPr>
          <a:xfrm>
            <a:off x="457200" y="1071546"/>
            <a:ext cx="8686800" cy="5357850"/>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None/>
            </a:pPr>
            <a:r>
              <a:rPr lang="en-IN"/>
              <a:t>	The Internet Fraud Complaint Center became the </a:t>
            </a:r>
            <a:r>
              <a:rPr lang="en-IN" b="1"/>
              <a:t>Internet Crime Complaint Center (IC3),</a:t>
            </a:r>
            <a:r>
              <a:rPr lang="en-IN"/>
              <a:t> under the control of the Federal Bureau of Investigation and </a:t>
            </a:r>
            <a:r>
              <a:rPr lang="en-IN" b="1"/>
              <a:t>National White Collar Crime Center (NW3C)</a:t>
            </a:r>
            <a:r>
              <a:rPr lang="en-IN"/>
              <a:t> on December 23, 2003. The name change does not alter the mission of IC3 to receive, develop, and refer criminal complaints in the area of cybercrime, but was instituted to more accurately reflect the wide-ranging nature of online complaints being reported. The unit is a component of the FBI’s Cyber Division and seeks to establish alliances between law enforcement as a whole, the 60 FBI cybercrime task forces, and private industry. </a:t>
            </a:r>
            <a:endParaRPr/>
          </a:p>
          <a:p>
            <a:pPr marL="342900" lvl="0" indent="-154940" algn="l" rtl="0">
              <a:spcBef>
                <a:spcPts val="592"/>
              </a:spcBef>
              <a:spcAft>
                <a:spcPts val="0"/>
              </a:spcAft>
              <a:buClr>
                <a:schemeClr val="dk1"/>
              </a:buClr>
              <a:buSzPct val="100000"/>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2"/>
          <p:cNvSpPr txBox="1">
            <a:spLocks noGrp="1"/>
          </p:cNvSpPr>
          <p:nvPr>
            <p:ph type="body" idx="1"/>
          </p:nvPr>
        </p:nvSpPr>
        <p:spPr>
          <a:xfrm>
            <a:off x="457200" y="357166"/>
            <a:ext cx="8229600" cy="6143668"/>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IN" dirty="0"/>
              <a:t>Recent high activity scams seen by IC3 include Super Bowl Tickets scams, phishing attempts associated with spoofed sites, re-shipping, eBay account takeovers, natural disaster fraud, and international lottery scams.</a:t>
            </a:r>
            <a:endParaRPr dirty="0"/>
          </a:p>
          <a:p>
            <a:pPr marL="742950" lvl="1" indent="-285750" algn="l" rtl="0">
              <a:spcBef>
                <a:spcPts val="560"/>
              </a:spcBef>
              <a:spcAft>
                <a:spcPts val="0"/>
              </a:spcAft>
              <a:buClr>
                <a:schemeClr val="dk1"/>
              </a:buClr>
              <a:buSzPts val="2800"/>
              <a:buNone/>
            </a:pPr>
            <a:r>
              <a:rPr lang="en-IN" b="1" dirty="0">
                <a:solidFill>
                  <a:srgbClr val="FF0000"/>
                </a:solidFill>
              </a:rPr>
              <a:t>Online Drug Sales</a:t>
            </a:r>
            <a:endParaRPr b="1" dirty="0">
              <a:solidFill>
                <a:srgbClr val="FF0000"/>
              </a:solidFill>
            </a:endParaRPr>
          </a:p>
          <a:p>
            <a:pPr marL="742950" lvl="1" indent="-285750" algn="l" rtl="0">
              <a:spcBef>
                <a:spcPts val="560"/>
              </a:spcBef>
              <a:spcAft>
                <a:spcPts val="0"/>
              </a:spcAft>
              <a:buClr>
                <a:schemeClr val="dk1"/>
              </a:buClr>
              <a:buSzPts val="2800"/>
              <a:buNone/>
            </a:pPr>
            <a:r>
              <a:rPr lang="en-IN" b="1" dirty="0">
                <a:solidFill>
                  <a:srgbClr val="FF0000"/>
                </a:solidFill>
              </a:rPr>
              <a:t>Health Care and Health Product Fraud</a:t>
            </a:r>
            <a:endParaRPr b="1" dirty="0">
              <a:solidFill>
                <a:srgbClr val="FF0000"/>
              </a:solidFill>
            </a:endParaRPr>
          </a:p>
          <a:p>
            <a:pPr marL="742950" lvl="1" indent="-285750" algn="l" rtl="0">
              <a:spcBef>
                <a:spcPts val="560"/>
              </a:spcBef>
              <a:spcAft>
                <a:spcPts val="0"/>
              </a:spcAft>
              <a:buClr>
                <a:schemeClr val="dk1"/>
              </a:buClr>
              <a:buSzPts val="2800"/>
              <a:buNone/>
            </a:pPr>
            <a:r>
              <a:rPr lang="en-IN" b="1" dirty="0">
                <a:solidFill>
                  <a:srgbClr val="FF0000"/>
                </a:solidFill>
              </a:rPr>
              <a:t>Unlawful Internet Gambling </a:t>
            </a:r>
            <a:endParaRPr b="1" dirty="0">
              <a:solidFill>
                <a:srgbClr val="FF0000"/>
              </a:solidFill>
            </a:endParaRPr>
          </a:p>
          <a:p>
            <a:pPr marL="742950" lvl="1" indent="-285750" algn="l" rtl="0">
              <a:spcBef>
                <a:spcPts val="560"/>
              </a:spcBef>
              <a:spcAft>
                <a:spcPts val="0"/>
              </a:spcAft>
              <a:buClr>
                <a:schemeClr val="dk1"/>
              </a:buClr>
              <a:buSzPts val="2800"/>
              <a:buNone/>
            </a:pPr>
            <a:r>
              <a:rPr lang="en-IN" b="1" dirty="0">
                <a:solidFill>
                  <a:srgbClr val="FF0000"/>
                </a:solidFill>
              </a:rPr>
              <a:t>Internet Investment Scams</a:t>
            </a:r>
            <a:endParaRPr b="1" dirty="0">
              <a:solidFill>
                <a:srgbClr val="FF0000"/>
              </a:solidFill>
            </a:endParaRPr>
          </a:p>
          <a:p>
            <a:pPr marL="742950" lvl="1" indent="-285750" algn="l" rtl="0">
              <a:spcBef>
                <a:spcPts val="560"/>
              </a:spcBef>
              <a:spcAft>
                <a:spcPts val="0"/>
              </a:spcAft>
              <a:buClr>
                <a:schemeClr val="dk1"/>
              </a:buClr>
              <a:buSzPts val="2800"/>
              <a:buNone/>
            </a:pPr>
            <a:r>
              <a:rPr lang="en-IN" b="1" dirty="0">
                <a:solidFill>
                  <a:srgbClr val="FF0000"/>
                </a:solidFill>
              </a:rPr>
              <a:t>Anti-Spam Legislation</a:t>
            </a:r>
            <a:endParaRPr b="1" dirty="0">
              <a:solidFill>
                <a:srgbClr val="FF0000"/>
              </a:solidFill>
            </a:endParaRPr>
          </a:p>
          <a:p>
            <a:pPr marL="742950" lvl="1" indent="-285750" algn="l" rtl="0">
              <a:spcBef>
                <a:spcPts val="560"/>
              </a:spcBef>
              <a:spcAft>
                <a:spcPts val="0"/>
              </a:spcAft>
              <a:buClr>
                <a:schemeClr val="dk1"/>
              </a:buClr>
              <a:buSzPts val="2800"/>
              <a:buNone/>
            </a:pPr>
            <a:r>
              <a:rPr lang="en-IN" b="1" dirty="0">
                <a:solidFill>
                  <a:srgbClr val="FF0000"/>
                </a:solidFill>
              </a:rPr>
              <a:t>Intellectual Property Crimes</a:t>
            </a:r>
            <a:endParaRPr b="1" dirty="0">
              <a:solidFill>
                <a:srgbClr val="FF0000"/>
              </a:solidFill>
            </a:endParaRPr>
          </a:p>
          <a:p>
            <a:pPr marL="342900" lvl="0" indent="-139700" algn="l" rtl="0">
              <a:spcBef>
                <a:spcPts val="640"/>
              </a:spcBef>
              <a:spcAft>
                <a:spcPts val="0"/>
              </a:spcAft>
              <a:buClr>
                <a:schemeClr val="dk1"/>
              </a:buClr>
              <a:buSzPts val="3200"/>
              <a:buNone/>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3"/>
          <p:cNvSpPr txBox="1">
            <a:spLocks noGrp="1"/>
          </p:cNvSpPr>
          <p:nvPr>
            <p:ph type="title"/>
          </p:nvPr>
        </p:nvSpPr>
        <p:spPr>
          <a:xfrm>
            <a:off x="457200" y="274638"/>
            <a:ext cx="8229600" cy="8683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400"/>
              <a:buFont typeface="Calibri"/>
              <a:buNone/>
            </a:pPr>
            <a:r>
              <a:rPr lang="en-IN" b="1">
                <a:solidFill>
                  <a:srgbClr val="FF0000"/>
                </a:solidFill>
              </a:rPr>
              <a:t>INTRODUCTION TO CYBER LAW</a:t>
            </a:r>
            <a:endParaRPr>
              <a:solidFill>
                <a:srgbClr val="FF0000"/>
              </a:solidFill>
            </a:endParaRPr>
          </a:p>
        </p:txBody>
      </p:sp>
      <p:sp>
        <p:nvSpPr>
          <p:cNvPr id="156" name="Google Shape;156;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600"/>
              <a:buChar char="•"/>
            </a:pPr>
            <a:r>
              <a:rPr lang="en-IN" sz="3600" b="1" dirty="0"/>
              <a:t>Cyber law</a:t>
            </a:r>
            <a:r>
              <a:rPr lang="en-IN" sz="3600" dirty="0"/>
              <a:t> or </a:t>
            </a:r>
            <a:r>
              <a:rPr lang="en-IN" sz="3600" b="1" dirty="0"/>
              <a:t>Internet law</a:t>
            </a:r>
            <a:r>
              <a:rPr lang="en-IN" sz="3600" dirty="0"/>
              <a:t> is a terms that encapsulates the </a:t>
            </a:r>
            <a:r>
              <a:rPr lang="en-IN" sz="3600" dirty="0">
                <a:solidFill>
                  <a:srgbClr val="FF0000"/>
                </a:solidFill>
              </a:rPr>
              <a:t>legal issues related to use of the Internet. </a:t>
            </a:r>
            <a:r>
              <a:rPr lang="en-IN" sz="3600" dirty="0"/>
              <a:t>It is less a distinct field of law than intellectual property or contract law, as it is a domain covering many areas of law and regulation.</a:t>
            </a:r>
            <a:endParaRPr dirty="0"/>
          </a:p>
          <a:p>
            <a:pPr marL="342900" lvl="0" indent="-139700" algn="l" rtl="0">
              <a:spcBef>
                <a:spcPts val="640"/>
              </a:spcBef>
              <a:spcAft>
                <a:spcPts val="0"/>
              </a:spcAft>
              <a:buClr>
                <a:schemeClr val="dk1"/>
              </a:buClr>
              <a:buSzPts val="3200"/>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400"/>
              <a:buFont typeface="Calibri"/>
              <a:buNone/>
            </a:pPr>
            <a:r>
              <a:rPr lang="en-IN" b="1">
                <a:solidFill>
                  <a:srgbClr val="FF0000"/>
                </a:solidFill>
              </a:rPr>
              <a:t>Different Cyber Laws</a:t>
            </a:r>
            <a:endParaRPr>
              <a:solidFill>
                <a:srgbClr val="FF0000"/>
              </a:solidFill>
            </a:endParaRPr>
          </a:p>
        </p:txBody>
      </p:sp>
      <p:sp>
        <p:nvSpPr>
          <p:cNvPr id="162" name="Google Shape;162;p14"/>
          <p:cNvSpPr txBox="1">
            <a:spLocks noGrp="1"/>
          </p:cNvSpPr>
          <p:nvPr>
            <p:ph type="body" idx="1"/>
          </p:nvPr>
        </p:nvSpPr>
        <p:spPr>
          <a:xfrm>
            <a:off x="457200" y="1571612"/>
            <a:ext cx="8229600" cy="4857784"/>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spcBef>
                <a:spcPts val="0"/>
              </a:spcBef>
              <a:spcAft>
                <a:spcPts val="0"/>
              </a:spcAft>
              <a:buClr>
                <a:schemeClr val="dk1"/>
              </a:buClr>
              <a:buSzPct val="84210"/>
              <a:buNone/>
            </a:pPr>
            <a:r>
              <a:rPr lang="en-IN" b="1"/>
              <a:t>	1)  </a:t>
            </a:r>
            <a:r>
              <a:rPr lang="en-IN" sz="3800" b="1">
                <a:solidFill>
                  <a:srgbClr val="00B0F0"/>
                </a:solidFill>
              </a:rPr>
              <a:t>Privacy Act of 1974: </a:t>
            </a:r>
            <a:endParaRPr sz="3800" b="1">
              <a:solidFill>
                <a:srgbClr val="00B0F0"/>
              </a:solidFill>
            </a:endParaRPr>
          </a:p>
          <a:p>
            <a:pPr marL="342900" lvl="0" indent="-342900" algn="l" rtl="0">
              <a:spcBef>
                <a:spcPts val="544"/>
              </a:spcBef>
              <a:spcAft>
                <a:spcPts val="0"/>
              </a:spcAft>
              <a:buClr>
                <a:schemeClr val="dk1"/>
              </a:buClr>
              <a:buSzPct val="100000"/>
              <a:buNone/>
            </a:pPr>
            <a:r>
              <a:rPr lang="en-IN" b="1"/>
              <a:t>	</a:t>
            </a:r>
            <a:r>
              <a:rPr lang="en-IN"/>
              <a:t>Inspired by the Watergate scandal, the United States Congress enacted the Privacy Act of 1974 just four months after the resignation of then President Richard Nixon. In passing this Act, Congress found that "the privacy of an individual is directly affected by the collection, maintenance, use, and dissemination of personal information by Federal agencies" and that "the increasing use of computers and sophisticated information technology, while essential to the efficient operations of the Government, has greatly magnified the harm to individual privacy that can occur from any collection, maintenance, use, or dissemination of personal information."</a:t>
            </a:r>
            <a:endParaRPr/>
          </a:p>
          <a:p>
            <a:pPr marL="342900" lvl="0" indent="-170180" algn="l" rtl="0">
              <a:spcBef>
                <a:spcPts val="544"/>
              </a:spcBef>
              <a:spcAft>
                <a:spcPts val="0"/>
              </a:spcAft>
              <a:buClr>
                <a:schemeClr val="dk1"/>
              </a:buClr>
              <a:buSzPct val="100000"/>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5"/>
          <p:cNvSpPr txBox="1">
            <a:spLocks noGrp="1"/>
          </p:cNvSpPr>
          <p:nvPr>
            <p:ph type="title"/>
          </p:nvPr>
        </p:nvSpPr>
        <p:spPr>
          <a:xfrm>
            <a:off x="457200" y="274638"/>
            <a:ext cx="8229600" cy="79690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B0F0"/>
              </a:buClr>
              <a:buSzPts val="3600"/>
              <a:buFont typeface="Calibri"/>
              <a:buNone/>
            </a:pPr>
            <a:r>
              <a:rPr lang="en-IN" sz="3600" b="1">
                <a:solidFill>
                  <a:srgbClr val="00B0F0"/>
                </a:solidFill>
              </a:rPr>
              <a:t>2) INFORMATION TECHNOLOGY ACT, 2000</a:t>
            </a:r>
            <a:endParaRPr sz="3600">
              <a:solidFill>
                <a:srgbClr val="00B0F0"/>
              </a:solidFill>
            </a:endParaRPr>
          </a:p>
        </p:txBody>
      </p:sp>
      <p:sp>
        <p:nvSpPr>
          <p:cNvPr id="168" name="Google Shape;168;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IN" dirty="0"/>
              <a:t>The Information Technology Act, 2000 is an Act of the Indian Parliament notified on 17 October 2000. </a:t>
            </a:r>
            <a:r>
              <a:rPr lang="en-IN" dirty="0">
                <a:solidFill>
                  <a:srgbClr val="FF0000"/>
                </a:solidFill>
              </a:rPr>
              <a:t>It is the primary law in India dealing with cyber crime and electronic commerce.</a:t>
            </a:r>
            <a:r>
              <a:rPr lang="en-IN" dirty="0"/>
              <a:t> It is based on the United Nations Model Law on Electronic Commerce 1996 (UNCITRAL Model) recommended by the General Assembly of United Nations by a resolution dated 30 January 1997.</a:t>
            </a:r>
            <a:endParaRPr dirty="0"/>
          </a:p>
          <a:p>
            <a:pPr marL="342900" lvl="0" indent="-139700" algn="l" rtl="0">
              <a:spcBef>
                <a:spcPts val="640"/>
              </a:spcBef>
              <a:spcAft>
                <a:spcPts val="0"/>
              </a:spcAft>
              <a:buClr>
                <a:schemeClr val="dk1"/>
              </a:buClr>
              <a:buSzPts val="3200"/>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en-IN" b="1"/>
            </a:br>
            <a:r>
              <a:rPr lang="en-IN" b="1"/>
              <a:t>Offences &amp; List of offences and the Corresponding Penalties</a:t>
            </a:r>
            <a:br>
              <a:rPr lang="en-IN" b="1"/>
            </a:br>
            <a:endParaRPr/>
          </a:p>
        </p:txBody>
      </p:sp>
      <p:graphicFrame>
        <p:nvGraphicFramePr>
          <p:cNvPr id="174" name="Google Shape;174;p16"/>
          <p:cNvGraphicFramePr/>
          <p:nvPr/>
        </p:nvGraphicFramePr>
        <p:xfrm>
          <a:off x="457200" y="1600200"/>
          <a:ext cx="8229575" cy="4307334"/>
        </p:xfrm>
        <a:graphic>
          <a:graphicData uri="http://schemas.openxmlformats.org/drawingml/2006/table">
            <a:tbl>
              <a:tblPr firstRow="1" bandRow="1">
                <a:noFill/>
                <a:tableStyleId>{EB7010E9-3381-4C11-BB24-C3B7FB3BC9E8}</a:tableStyleId>
              </a:tblPr>
              <a:tblGrid>
                <a:gridCol w="1685900">
                  <a:extLst>
                    <a:ext uri="{9D8B030D-6E8A-4147-A177-3AD203B41FA5}">
                      <a16:colId xmlns:a16="http://schemas.microsoft.com/office/drawing/2014/main" val="20000"/>
                    </a:ext>
                  </a:extLst>
                </a:gridCol>
                <a:gridCol w="3214700">
                  <a:extLst>
                    <a:ext uri="{9D8B030D-6E8A-4147-A177-3AD203B41FA5}">
                      <a16:colId xmlns:a16="http://schemas.microsoft.com/office/drawing/2014/main" val="20001"/>
                    </a:ext>
                  </a:extLst>
                </a:gridCol>
                <a:gridCol w="3328975">
                  <a:extLst>
                    <a:ext uri="{9D8B030D-6E8A-4147-A177-3AD203B41FA5}">
                      <a16:colId xmlns:a16="http://schemas.microsoft.com/office/drawing/2014/main" val="20002"/>
                    </a:ext>
                  </a:extLst>
                </a:gridCol>
              </a:tblGrid>
              <a:tr h="370850">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Section</a:t>
                      </a:r>
                      <a:endParaRPr sz="3200" u="none" strike="noStrike" cap="none">
                        <a:solidFill>
                          <a:srgbClr val="FFFF00"/>
                        </a:solidFill>
                        <a:latin typeface="Calibri"/>
                        <a:ea typeface="Calibri"/>
                        <a:cs typeface="Calibri"/>
                        <a:sym typeface="Calibri"/>
                      </a:endParaRPr>
                    </a:p>
                  </a:txBody>
                  <a:tcPr marL="9525" marR="9525" marT="9525" marB="9525" anchor="ctr"/>
                </a:tc>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Offence</a:t>
                      </a:r>
                      <a:endParaRPr sz="3200" u="none" strike="noStrike" cap="none">
                        <a:solidFill>
                          <a:srgbClr val="FFFF00"/>
                        </a:solidFill>
                        <a:latin typeface="Calibri"/>
                        <a:ea typeface="Calibri"/>
                        <a:cs typeface="Calibri"/>
                        <a:sym typeface="Calibri"/>
                      </a:endParaRPr>
                    </a:p>
                  </a:txBody>
                  <a:tcPr marL="9525" marR="9525" marT="9525" marB="9525" anchor="ctr"/>
                </a:tc>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Penalty</a:t>
                      </a:r>
                      <a:endParaRPr sz="3200" u="none" strike="noStrike" cap="none">
                        <a:solidFill>
                          <a:srgbClr val="FFFF00"/>
                        </a:solidFill>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0"/>
                  </a:ext>
                </a:extLst>
              </a:tr>
              <a:tr h="370850">
                <a:tc>
                  <a:txBody>
                    <a:bodyPr/>
                    <a:lstStyle/>
                    <a:p>
                      <a:pPr marL="0" marR="0" lvl="0" indent="0" algn="ctr" rtl="0">
                        <a:lnSpc>
                          <a:spcPct val="115000"/>
                        </a:lnSpc>
                        <a:spcBef>
                          <a:spcPts val="0"/>
                        </a:spcBef>
                        <a:spcAft>
                          <a:spcPts val="0"/>
                        </a:spcAft>
                        <a:buNone/>
                      </a:pPr>
                      <a:r>
                        <a:rPr lang="en-IN" sz="2400" u="none" strike="noStrike" cap="none">
                          <a:solidFill>
                            <a:schemeClr val="dk1"/>
                          </a:solidFill>
                          <a:latin typeface="Times New Roman"/>
                          <a:ea typeface="Times New Roman"/>
                          <a:cs typeface="Times New Roman"/>
                          <a:sym typeface="Times New Roman"/>
                        </a:rPr>
                        <a:t>65</a:t>
                      </a:r>
                      <a:endParaRPr sz="2400" u="none" strike="noStrike" cap="none">
                        <a:solidFill>
                          <a:schemeClr val="dk1"/>
                        </a:solidFill>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chemeClr val="dk1"/>
                          </a:solidFill>
                          <a:latin typeface="Times New Roman"/>
                          <a:ea typeface="Times New Roman"/>
                          <a:cs typeface="Times New Roman"/>
                          <a:sym typeface="Times New Roman"/>
                        </a:rPr>
                        <a:t>Tampering with computer </a:t>
                      </a:r>
                      <a:r>
                        <a:rPr lang="en-IN" sz="2400" u="sng" strike="noStrike" cap="none">
                          <a:solidFill>
                            <a:schemeClr val="dk1"/>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source documents</a:t>
                      </a:r>
                      <a:endParaRPr sz="2400" u="none" strike="noStrike" cap="none">
                        <a:solidFill>
                          <a:schemeClr val="dk1"/>
                        </a:solidFill>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chemeClr val="dk1"/>
                          </a:solidFill>
                          <a:latin typeface="Times New Roman"/>
                          <a:ea typeface="Times New Roman"/>
                          <a:cs typeface="Times New Roman"/>
                          <a:sym typeface="Times New Roman"/>
                        </a:rPr>
                        <a:t>Imprisonment up to three years, or/and with fine up to </a:t>
                      </a:r>
                      <a:r>
                        <a:rPr lang="en-IN" sz="2400" u="sng" strike="noStrike" cap="none">
                          <a:solidFill>
                            <a:schemeClr val="dk1"/>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Rs.</a:t>
                      </a:r>
                      <a:r>
                        <a:rPr lang="en-IN" sz="2400" u="none" strike="noStrike" cap="none">
                          <a:solidFill>
                            <a:schemeClr val="dk1"/>
                          </a:solidFill>
                          <a:latin typeface="Times New Roman"/>
                          <a:ea typeface="Times New Roman"/>
                          <a:cs typeface="Times New Roman"/>
                          <a:sym typeface="Times New Roman"/>
                        </a:rPr>
                        <a:t>200,000</a:t>
                      </a:r>
                      <a:endParaRPr sz="2400" u="none" strike="noStrike" cap="none">
                        <a:solidFill>
                          <a:schemeClr val="dk1"/>
                        </a:solidFill>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1"/>
                  </a:ext>
                </a:extLst>
              </a:tr>
              <a:tr h="370850">
                <a:tc>
                  <a:txBody>
                    <a:bodyPr/>
                    <a:lstStyle/>
                    <a:p>
                      <a:pPr marL="0" marR="0" lvl="0" indent="0" algn="ctr" rtl="0">
                        <a:spcBef>
                          <a:spcPts val="0"/>
                        </a:spcBef>
                        <a:spcAft>
                          <a:spcPts val="0"/>
                        </a:spcAft>
                        <a:buNone/>
                      </a:pPr>
                      <a:r>
                        <a:rPr lang="en-IN" sz="2400" u="none" strike="noStrike" cap="none">
                          <a:solidFill>
                            <a:schemeClr val="dk1"/>
                          </a:solidFill>
                          <a:latin typeface="Calibri"/>
                          <a:ea typeface="Calibri"/>
                          <a:cs typeface="Calibri"/>
                          <a:sym typeface="Calibri"/>
                        </a:rPr>
                        <a:t>66</a:t>
                      </a:r>
                      <a:endParaRPr sz="2400" u="none" strike="noStrike" cap="none">
                        <a:solidFill>
                          <a:schemeClr val="dk1"/>
                        </a:solidFill>
                      </a:endParaRPr>
                    </a:p>
                  </a:txBody>
                  <a:tcPr marL="91450" marR="91450" marT="45725" marB="45725"/>
                </a:tc>
                <a:tc>
                  <a:txBody>
                    <a:bodyPr/>
                    <a:lstStyle/>
                    <a:p>
                      <a:pPr marL="0" marR="0" lvl="0" indent="0" algn="l" rtl="0">
                        <a:lnSpc>
                          <a:spcPct val="115000"/>
                        </a:lnSpc>
                        <a:spcBef>
                          <a:spcPts val="0"/>
                        </a:spcBef>
                        <a:spcAft>
                          <a:spcPts val="0"/>
                        </a:spcAft>
                        <a:buNone/>
                      </a:pPr>
                      <a:r>
                        <a:rPr lang="en-IN" sz="2400" u="sng" strike="noStrike" cap="none">
                          <a:solidFill>
                            <a:schemeClr val="dk1"/>
                          </a:solid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Hacking</a:t>
                      </a:r>
                      <a:r>
                        <a:rPr lang="en-IN" sz="2400" u="none" strike="noStrike" cap="none">
                          <a:solidFill>
                            <a:schemeClr val="dk1"/>
                          </a:solidFill>
                          <a:latin typeface="Times New Roman"/>
                          <a:ea typeface="Times New Roman"/>
                          <a:cs typeface="Times New Roman"/>
                          <a:sym typeface="Times New Roman"/>
                        </a:rPr>
                        <a:t> with computer system</a:t>
                      </a:r>
                      <a:endParaRPr sz="2400" u="none" strike="noStrike" cap="none">
                        <a:solidFill>
                          <a:schemeClr val="dk1"/>
                        </a:solidFill>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chemeClr val="dk1"/>
                          </a:solidFill>
                          <a:latin typeface="Times New Roman"/>
                          <a:ea typeface="Times New Roman"/>
                          <a:cs typeface="Times New Roman"/>
                          <a:sym typeface="Times New Roman"/>
                        </a:rPr>
                        <a:t>Imprisonment up to three years, or/and with fine up to </a:t>
                      </a:r>
                      <a:r>
                        <a:rPr lang="en-IN" sz="2400" u="sng" strike="noStrike" cap="none">
                          <a:solidFill>
                            <a:schemeClr val="dk1"/>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Rs.</a:t>
                      </a:r>
                      <a:r>
                        <a:rPr lang="en-IN" sz="2400" u="none" strike="noStrike" cap="none">
                          <a:solidFill>
                            <a:schemeClr val="dk1"/>
                          </a:solidFill>
                          <a:latin typeface="Times New Roman"/>
                          <a:ea typeface="Times New Roman"/>
                          <a:cs typeface="Times New Roman"/>
                          <a:sym typeface="Times New Roman"/>
                        </a:rPr>
                        <a:t>500,000</a:t>
                      </a:r>
                      <a:endParaRPr sz="2400" u="none" strike="noStrike" cap="none">
                        <a:solidFill>
                          <a:schemeClr val="dk1"/>
                        </a:solidFill>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2"/>
                  </a:ext>
                </a:extLst>
              </a:tr>
              <a:tr h="370850">
                <a:tc>
                  <a:txBody>
                    <a:bodyPr/>
                    <a:lstStyle/>
                    <a:p>
                      <a:pPr marL="0" marR="0" lvl="0" indent="0" algn="ctr" rtl="0">
                        <a:lnSpc>
                          <a:spcPct val="115000"/>
                        </a:lnSpc>
                        <a:spcBef>
                          <a:spcPts val="0"/>
                        </a:spcBef>
                        <a:spcAft>
                          <a:spcPts val="0"/>
                        </a:spcAft>
                        <a:buNone/>
                      </a:pPr>
                      <a:r>
                        <a:rPr lang="en-IN" sz="2400" u="none" strike="noStrike" cap="none">
                          <a:solidFill>
                            <a:schemeClr val="dk1"/>
                          </a:solidFill>
                          <a:latin typeface="Times New Roman"/>
                          <a:ea typeface="Times New Roman"/>
                          <a:cs typeface="Times New Roman"/>
                          <a:sym typeface="Times New Roman"/>
                        </a:rPr>
                        <a:t>66A</a:t>
                      </a:r>
                      <a:endParaRPr sz="2400" u="none" strike="noStrike" cap="none">
                        <a:solidFill>
                          <a:schemeClr val="dk1"/>
                        </a:solidFill>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chemeClr val="dk1"/>
                          </a:solidFill>
                          <a:latin typeface="Times New Roman"/>
                          <a:ea typeface="Times New Roman"/>
                          <a:cs typeface="Times New Roman"/>
                          <a:sym typeface="Times New Roman"/>
                        </a:rPr>
                        <a:t>Publishing offensive, false or threatening information</a:t>
                      </a:r>
                      <a:endParaRPr sz="2400" u="none" strike="noStrike" cap="none">
                        <a:solidFill>
                          <a:schemeClr val="dk1"/>
                        </a:solidFill>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chemeClr val="dk1"/>
                          </a:solidFill>
                          <a:latin typeface="Times New Roman"/>
                          <a:ea typeface="Times New Roman"/>
                          <a:cs typeface="Times New Roman"/>
                          <a:sym typeface="Times New Roman"/>
                        </a:rPr>
                        <a:t>Imprisonment up to three years, with fine up to </a:t>
                      </a:r>
                      <a:r>
                        <a:rPr lang="en-IN" sz="2400" u="sng" strike="noStrike" cap="none">
                          <a:solidFill>
                            <a:schemeClr val="dk1"/>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Rs.</a:t>
                      </a:r>
                      <a:r>
                        <a:rPr lang="en-IN" sz="2400" u="none" strike="noStrike" cap="none">
                          <a:solidFill>
                            <a:schemeClr val="dk1"/>
                          </a:solidFill>
                          <a:latin typeface="Times New Roman"/>
                          <a:ea typeface="Times New Roman"/>
                          <a:cs typeface="Times New Roman"/>
                          <a:sym typeface="Times New Roman"/>
                        </a:rPr>
                        <a:t>100,000.</a:t>
                      </a:r>
                      <a:endParaRPr sz="2400" u="none" strike="noStrike" cap="none">
                        <a:solidFill>
                          <a:schemeClr val="dk1"/>
                        </a:solidFill>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graphicFrame>
        <p:nvGraphicFramePr>
          <p:cNvPr id="179" name="Google Shape;179;p17"/>
          <p:cNvGraphicFramePr/>
          <p:nvPr>
            <p:extLst>
              <p:ext uri="{D42A27DB-BD31-4B8C-83A1-F6EECF244321}">
                <p14:modId xmlns:p14="http://schemas.microsoft.com/office/powerpoint/2010/main" val="3538118997"/>
              </p:ext>
            </p:extLst>
          </p:nvPr>
        </p:nvGraphicFramePr>
        <p:xfrm>
          <a:off x="457200" y="428625"/>
          <a:ext cx="8543950" cy="5561650"/>
        </p:xfrm>
        <a:graphic>
          <a:graphicData uri="http://schemas.openxmlformats.org/drawingml/2006/table">
            <a:tbl>
              <a:tblPr firstRow="1" bandRow="1">
                <a:noFill/>
                <a:tableStyleId>{EB7010E9-3381-4C11-BB24-C3B7FB3BC9E8}</a:tableStyleId>
              </a:tblPr>
              <a:tblGrid>
                <a:gridCol w="1685900">
                  <a:extLst>
                    <a:ext uri="{9D8B030D-6E8A-4147-A177-3AD203B41FA5}">
                      <a16:colId xmlns:a16="http://schemas.microsoft.com/office/drawing/2014/main" val="20000"/>
                    </a:ext>
                  </a:extLst>
                </a:gridCol>
                <a:gridCol w="3000400">
                  <a:extLst>
                    <a:ext uri="{9D8B030D-6E8A-4147-A177-3AD203B41FA5}">
                      <a16:colId xmlns:a16="http://schemas.microsoft.com/office/drawing/2014/main" val="20001"/>
                    </a:ext>
                  </a:extLst>
                </a:gridCol>
                <a:gridCol w="3857650">
                  <a:extLst>
                    <a:ext uri="{9D8B030D-6E8A-4147-A177-3AD203B41FA5}">
                      <a16:colId xmlns:a16="http://schemas.microsoft.com/office/drawing/2014/main" val="20002"/>
                    </a:ext>
                  </a:extLst>
                </a:gridCol>
              </a:tblGrid>
              <a:tr h="370850">
                <a:tc>
                  <a:txBody>
                    <a:bodyPr/>
                    <a:lstStyle/>
                    <a:p>
                      <a:pPr marL="0" marR="0" lvl="0" indent="0" algn="ctr" rtl="0">
                        <a:lnSpc>
                          <a:spcPct val="115000"/>
                        </a:lnSpc>
                        <a:spcBef>
                          <a:spcPts val="0"/>
                        </a:spcBef>
                        <a:spcAft>
                          <a:spcPts val="0"/>
                        </a:spcAft>
                        <a:buNone/>
                      </a:pPr>
                      <a:r>
                        <a:rPr lang="en-IN" sz="3200" b="1" u="none" strike="noStrike" cap="none" dirty="0">
                          <a:solidFill>
                            <a:srgbClr val="FFFF00"/>
                          </a:solidFill>
                          <a:latin typeface="Times New Roman"/>
                          <a:ea typeface="Times New Roman"/>
                          <a:cs typeface="Times New Roman"/>
                          <a:sym typeface="Times New Roman"/>
                        </a:rPr>
                        <a:t>Section</a:t>
                      </a:r>
                      <a:endParaRPr sz="3200" u="none" strike="noStrike" cap="none" dirty="0">
                        <a:solidFill>
                          <a:srgbClr val="FFFF00"/>
                        </a:solidFill>
                        <a:latin typeface="Calibri"/>
                        <a:ea typeface="Calibri"/>
                        <a:cs typeface="Calibri"/>
                        <a:sym typeface="Calibri"/>
                      </a:endParaRPr>
                    </a:p>
                  </a:txBody>
                  <a:tcPr marL="9525" marR="9525" marT="9525" marB="9525" anchor="ctr"/>
                </a:tc>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Offence</a:t>
                      </a:r>
                      <a:endParaRPr sz="3200" u="none" strike="noStrike" cap="none">
                        <a:solidFill>
                          <a:srgbClr val="FFFF00"/>
                        </a:solidFill>
                        <a:latin typeface="Calibri"/>
                        <a:ea typeface="Calibri"/>
                        <a:cs typeface="Calibri"/>
                        <a:sym typeface="Calibri"/>
                      </a:endParaRPr>
                    </a:p>
                  </a:txBody>
                  <a:tcPr marL="9525" marR="9525" marT="9525" marB="9525" anchor="ctr"/>
                </a:tc>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Penalty</a:t>
                      </a:r>
                      <a:endParaRPr sz="3200" u="none" strike="noStrike" cap="none">
                        <a:solidFill>
                          <a:srgbClr val="FFFF00"/>
                        </a:solidFill>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0"/>
                  </a:ext>
                </a:extLst>
              </a:tr>
              <a:tr h="370850">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66B</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Receiving stolen computer or communication device</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three years, or/and with fine up to </a:t>
                      </a:r>
                      <a:r>
                        <a:rPr lang="en-IN" sz="2400" u="sng" strike="noStrike" cap="none">
                          <a:solidFill>
                            <a:srgbClr val="000000"/>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Rs.</a:t>
                      </a:r>
                      <a:r>
                        <a:rPr lang="en-IN" sz="2400" u="none" strike="noStrike" cap="none">
                          <a:solidFill>
                            <a:srgbClr val="000000"/>
                          </a:solidFill>
                          <a:latin typeface="Times New Roman"/>
                          <a:ea typeface="Times New Roman"/>
                          <a:cs typeface="Times New Roman"/>
                          <a:sym typeface="Times New Roman"/>
                        </a:rPr>
                        <a:t>100,000</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1"/>
                  </a:ext>
                </a:extLst>
              </a:tr>
              <a:tr h="370850">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66C</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sng" strike="noStrike" cap="none" dirty="0">
                          <a:solidFill>
                            <a:schemeClr val="tx1"/>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Using password of another person</a:t>
                      </a:r>
                      <a:endParaRPr sz="2400" u="none" strike="noStrike" cap="none" dirty="0">
                        <a:solidFill>
                          <a:schemeClr val="tx1"/>
                        </a:solidFill>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three years, or/and with fine up to </a:t>
                      </a:r>
                      <a:r>
                        <a:rPr lang="en-IN" sz="2400" u="sng" strike="noStrike" cap="none">
                          <a:solidFill>
                            <a:srgbClr val="000000"/>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Rs.</a:t>
                      </a:r>
                      <a:r>
                        <a:rPr lang="en-IN" sz="2400" u="none" strike="noStrike" cap="none">
                          <a:solidFill>
                            <a:srgbClr val="000000"/>
                          </a:solidFill>
                          <a:latin typeface="Times New Roman"/>
                          <a:ea typeface="Times New Roman"/>
                          <a:cs typeface="Times New Roman"/>
                          <a:sym typeface="Times New Roman"/>
                        </a:rPr>
                        <a:t>100,000</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2"/>
                  </a:ext>
                </a:extLst>
              </a:tr>
              <a:tr h="370850">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66D</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sng" strike="noStrike" cap="none" dirty="0">
                          <a:solidFill>
                            <a:schemeClr val="tx1"/>
                          </a:solid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Cheating using computer resource</a:t>
                      </a:r>
                      <a:endParaRPr sz="2400" u="none" strike="noStrike" cap="none" dirty="0">
                        <a:solidFill>
                          <a:schemeClr val="tx1"/>
                        </a:solidFill>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three years, or/and with fine up to </a:t>
                      </a:r>
                      <a:r>
                        <a:rPr lang="en-IN" sz="2400" u="sng" strike="noStrike" cap="none">
                          <a:solidFill>
                            <a:srgbClr val="000000"/>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Rs.</a:t>
                      </a:r>
                      <a:r>
                        <a:rPr lang="en-IN" sz="2400" u="none" strike="noStrike" cap="none">
                          <a:solidFill>
                            <a:srgbClr val="000000"/>
                          </a:solidFill>
                          <a:latin typeface="Times New Roman"/>
                          <a:ea typeface="Times New Roman"/>
                          <a:cs typeface="Times New Roman"/>
                          <a:sym typeface="Times New Roman"/>
                        </a:rPr>
                        <a:t>100,000</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3"/>
                  </a:ext>
                </a:extLst>
              </a:tr>
              <a:tr h="370850">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66E</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dirty="0">
                          <a:solidFill>
                            <a:schemeClr val="tx1"/>
                          </a:solidFill>
                          <a:latin typeface="Times New Roman"/>
                          <a:ea typeface="Times New Roman"/>
                          <a:cs typeface="Times New Roman"/>
                          <a:sym typeface="Times New Roman"/>
                        </a:rPr>
                        <a:t>Publishing </a:t>
                      </a:r>
                      <a:r>
                        <a:rPr lang="en-IN" sz="2400" u="sng" strike="noStrike" cap="none" dirty="0">
                          <a:solidFill>
                            <a:schemeClr val="tx1"/>
                          </a:solidFill>
                          <a:latin typeface="Times New Roman"/>
                          <a:ea typeface="Times New Roman"/>
                          <a:cs typeface="Times New Roman"/>
                          <a:sym typeface="Times New Roman"/>
                          <a:hlinkClick r:id="rId6">
                            <a:extLst>
                              <a:ext uri="{A12FA001-AC4F-418D-AE19-62706E023703}">
                                <ahyp:hlinkClr xmlns:ahyp="http://schemas.microsoft.com/office/drawing/2018/hyperlinkcolor" val="tx"/>
                              </a:ext>
                            </a:extLst>
                          </a:hlinkClick>
                        </a:rPr>
                        <a:t>private images</a:t>
                      </a:r>
                      <a:r>
                        <a:rPr lang="en-IN" sz="2400" u="none" strike="noStrike" cap="none" dirty="0">
                          <a:solidFill>
                            <a:schemeClr val="tx1"/>
                          </a:solidFill>
                          <a:latin typeface="Times New Roman"/>
                          <a:ea typeface="Times New Roman"/>
                          <a:cs typeface="Times New Roman"/>
                          <a:sym typeface="Times New Roman"/>
                        </a:rPr>
                        <a:t> of others</a:t>
                      </a:r>
                      <a:endParaRPr sz="2400" u="none" strike="noStrike" cap="none" dirty="0">
                        <a:solidFill>
                          <a:schemeClr val="tx1"/>
                        </a:solidFill>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three years, or/and with fine up to </a:t>
                      </a:r>
                      <a:r>
                        <a:rPr lang="en-IN" sz="2400" u="sng" strike="noStrike" cap="none">
                          <a:solidFill>
                            <a:srgbClr val="000000"/>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Rs.</a:t>
                      </a:r>
                      <a:r>
                        <a:rPr lang="en-IN" sz="2400" u="none" strike="noStrike" cap="none">
                          <a:solidFill>
                            <a:srgbClr val="000000"/>
                          </a:solidFill>
                          <a:latin typeface="Times New Roman"/>
                          <a:ea typeface="Times New Roman"/>
                          <a:cs typeface="Times New Roman"/>
                          <a:sym typeface="Times New Roman"/>
                        </a:rPr>
                        <a:t>200,000</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graphicFrame>
        <p:nvGraphicFramePr>
          <p:cNvPr id="184" name="Google Shape;184;p18"/>
          <p:cNvGraphicFramePr/>
          <p:nvPr/>
        </p:nvGraphicFramePr>
        <p:xfrm>
          <a:off x="0" y="3"/>
          <a:ext cx="9144000" cy="6857975"/>
        </p:xfrm>
        <a:graphic>
          <a:graphicData uri="http://schemas.openxmlformats.org/drawingml/2006/table">
            <a:tbl>
              <a:tblPr firstRow="1" bandRow="1">
                <a:noFill/>
                <a:tableStyleId>{EB7010E9-3381-4C11-BB24-C3B7FB3BC9E8}</a:tableStyleId>
              </a:tblPr>
              <a:tblGrid>
                <a:gridCol w="1555725">
                  <a:extLst>
                    <a:ext uri="{9D8B030D-6E8A-4147-A177-3AD203B41FA5}">
                      <a16:colId xmlns:a16="http://schemas.microsoft.com/office/drawing/2014/main" val="20000"/>
                    </a:ext>
                  </a:extLst>
                </a:gridCol>
                <a:gridCol w="3356350">
                  <a:extLst>
                    <a:ext uri="{9D8B030D-6E8A-4147-A177-3AD203B41FA5}">
                      <a16:colId xmlns:a16="http://schemas.microsoft.com/office/drawing/2014/main" val="20001"/>
                    </a:ext>
                  </a:extLst>
                </a:gridCol>
                <a:gridCol w="4231925">
                  <a:extLst>
                    <a:ext uri="{9D8B030D-6E8A-4147-A177-3AD203B41FA5}">
                      <a16:colId xmlns:a16="http://schemas.microsoft.com/office/drawing/2014/main" val="20002"/>
                    </a:ext>
                  </a:extLst>
                </a:gridCol>
              </a:tblGrid>
              <a:tr h="589625">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Section</a:t>
                      </a:r>
                      <a:endParaRPr sz="3200" u="none" strike="noStrike" cap="none">
                        <a:solidFill>
                          <a:srgbClr val="FFFF00"/>
                        </a:solidFill>
                        <a:latin typeface="Calibri"/>
                        <a:ea typeface="Calibri"/>
                        <a:cs typeface="Calibri"/>
                        <a:sym typeface="Calibri"/>
                      </a:endParaRPr>
                    </a:p>
                  </a:txBody>
                  <a:tcPr marL="9525" marR="9525" marT="9525" marB="9525" anchor="ctr"/>
                </a:tc>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Offence</a:t>
                      </a:r>
                      <a:endParaRPr sz="3200" u="none" strike="noStrike" cap="none">
                        <a:solidFill>
                          <a:srgbClr val="FFFF00"/>
                        </a:solidFill>
                        <a:latin typeface="Calibri"/>
                        <a:ea typeface="Calibri"/>
                        <a:cs typeface="Calibri"/>
                        <a:sym typeface="Calibri"/>
                      </a:endParaRPr>
                    </a:p>
                  </a:txBody>
                  <a:tcPr marL="9525" marR="9525" marT="9525" marB="9525" anchor="ctr"/>
                </a:tc>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Penalty</a:t>
                      </a:r>
                      <a:endParaRPr sz="3200" u="none" strike="noStrike" cap="none">
                        <a:solidFill>
                          <a:srgbClr val="FFFF00"/>
                        </a:solidFill>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0"/>
                  </a:ext>
                </a:extLst>
              </a:tr>
              <a:tr h="580275">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66F</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Acts of </a:t>
                      </a:r>
                      <a:r>
                        <a:rPr lang="en-IN" sz="2400" u="sng" strike="noStrike" cap="none">
                          <a:solidFill>
                            <a:srgbClr val="000000"/>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cyber terrorism</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life.</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1"/>
                  </a:ext>
                </a:extLst>
              </a:tr>
              <a:tr h="1372425">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67</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Publishing information which is </a:t>
                      </a:r>
                      <a:r>
                        <a:rPr lang="en-IN" sz="2400" u="sng" strike="noStrike" cap="none">
                          <a:solidFill>
                            <a:srgbClr val="000000"/>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obscene</a:t>
                      </a:r>
                      <a:r>
                        <a:rPr lang="en-IN" sz="2400" u="none" strike="noStrike" cap="none">
                          <a:solidFill>
                            <a:srgbClr val="000000"/>
                          </a:solidFill>
                          <a:latin typeface="Times New Roman"/>
                          <a:ea typeface="Times New Roman"/>
                          <a:cs typeface="Times New Roman"/>
                          <a:sym typeface="Times New Roman"/>
                        </a:rPr>
                        <a:t> in electronic form.</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five years, or/and with fine up to </a:t>
                      </a:r>
                      <a:r>
                        <a:rPr lang="en-IN" sz="2400" u="sng" strike="noStrike" cap="none">
                          <a:solidFill>
                            <a:srgbClr val="000000"/>
                          </a:solid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Rs.</a:t>
                      </a:r>
                      <a:r>
                        <a:rPr lang="en-IN" sz="2400" u="none" strike="noStrike" cap="none">
                          <a:solidFill>
                            <a:srgbClr val="000000"/>
                          </a:solidFill>
                          <a:latin typeface="Times New Roman"/>
                          <a:ea typeface="Times New Roman"/>
                          <a:cs typeface="Times New Roman"/>
                          <a:sym typeface="Times New Roman"/>
                        </a:rPr>
                        <a:t>1,000,000</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2"/>
                  </a:ext>
                </a:extLst>
              </a:tr>
              <a:tr h="1302450">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67A</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Publishing images containing </a:t>
                      </a:r>
                      <a:r>
                        <a:rPr lang="en-IN" sz="2400" u="sng" strike="noStrike" cap="none">
                          <a:solidFill>
                            <a:srgbClr val="000000"/>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sexual acts</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seven years, or/and with fine up to </a:t>
                      </a:r>
                      <a:r>
                        <a:rPr lang="en-IN" sz="2400" u="sng" strike="noStrike" cap="none">
                          <a:solidFill>
                            <a:srgbClr val="000000"/>
                          </a:solid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Rs.</a:t>
                      </a:r>
                      <a:r>
                        <a:rPr lang="en-IN" sz="2400" u="none" strike="noStrike" cap="none">
                          <a:solidFill>
                            <a:srgbClr val="000000"/>
                          </a:solidFill>
                          <a:latin typeface="Times New Roman"/>
                          <a:ea typeface="Times New Roman"/>
                          <a:cs typeface="Times New Roman"/>
                          <a:sym typeface="Times New Roman"/>
                        </a:rPr>
                        <a:t>1000,000</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3"/>
                  </a:ext>
                </a:extLst>
              </a:tr>
              <a:tr h="3013200">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67B</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Publishing </a:t>
                      </a:r>
                      <a:r>
                        <a:rPr lang="en-IN" sz="2400" u="sng" strike="noStrike" cap="none">
                          <a:solidFill>
                            <a:srgbClr val="000000"/>
                          </a:solidFill>
                          <a:latin typeface="Times New Roman"/>
                          <a:ea typeface="Times New Roman"/>
                          <a:cs typeface="Times New Roman"/>
                          <a:sym typeface="Times New Roman"/>
                          <a:hlinkClick r:id="rId6">
                            <a:extLst>
                              <a:ext uri="{A12FA001-AC4F-418D-AE19-62706E023703}">
                                <ahyp:hlinkClr xmlns:ahyp="http://schemas.microsoft.com/office/drawing/2018/hyperlinkcolor" val="tx"/>
                              </a:ext>
                            </a:extLst>
                          </a:hlinkClick>
                        </a:rPr>
                        <a:t>child porn</a:t>
                      </a:r>
                      <a:r>
                        <a:rPr lang="en-IN" sz="2400" u="none" strike="noStrike" cap="none">
                          <a:solidFill>
                            <a:srgbClr val="000000"/>
                          </a:solidFill>
                          <a:latin typeface="Times New Roman"/>
                          <a:ea typeface="Times New Roman"/>
                          <a:cs typeface="Times New Roman"/>
                          <a:sym typeface="Times New Roman"/>
                        </a:rPr>
                        <a:t> or </a:t>
                      </a:r>
                      <a:r>
                        <a:rPr lang="en-IN" sz="2400" u="sng" strike="noStrike" cap="none">
                          <a:solidFill>
                            <a:srgbClr val="000000"/>
                          </a:solidFill>
                          <a:latin typeface="Times New Roman"/>
                          <a:ea typeface="Times New Roman"/>
                          <a:cs typeface="Times New Roman"/>
                          <a:sym typeface="Times New Roman"/>
                          <a:hlinkClick r:id="rId7">
                            <a:extLst>
                              <a:ext uri="{A12FA001-AC4F-418D-AE19-62706E023703}">
                                <ahyp:hlinkClr xmlns:ahyp="http://schemas.microsoft.com/office/drawing/2018/hyperlinkcolor" val="tx"/>
                              </a:ext>
                            </a:extLst>
                          </a:hlinkClick>
                        </a:rPr>
                        <a:t>predating children</a:t>
                      </a:r>
                      <a:r>
                        <a:rPr lang="en-IN" sz="2400" u="none" strike="noStrike" cap="none">
                          <a:solidFill>
                            <a:srgbClr val="000000"/>
                          </a:solidFill>
                          <a:latin typeface="Times New Roman"/>
                          <a:ea typeface="Times New Roman"/>
                          <a:cs typeface="Times New Roman"/>
                          <a:sym typeface="Times New Roman"/>
                        </a:rPr>
                        <a:t> online</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five years, or/and with fine up to </a:t>
                      </a:r>
                      <a:r>
                        <a:rPr lang="en-IN" sz="2400" u="sng" strike="noStrike" cap="none">
                          <a:solidFill>
                            <a:srgbClr val="000000"/>
                          </a:solid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Rs.</a:t>
                      </a:r>
                      <a:r>
                        <a:rPr lang="en-IN" sz="2400" u="none" strike="noStrike" cap="none">
                          <a:solidFill>
                            <a:srgbClr val="000000"/>
                          </a:solidFill>
                          <a:latin typeface="Times New Roman"/>
                          <a:ea typeface="Times New Roman"/>
                          <a:cs typeface="Times New Roman"/>
                          <a:sym typeface="Times New Roman"/>
                        </a:rPr>
                        <a:t>1000,000 on first conviction. Imprisonment up to seven years, or/and with fine up to </a:t>
                      </a:r>
                      <a:r>
                        <a:rPr lang="en-IN" sz="2400" u="sng" strike="noStrike" cap="none">
                          <a:solidFill>
                            <a:srgbClr val="000000"/>
                          </a:solid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Rs.</a:t>
                      </a:r>
                      <a:r>
                        <a:rPr lang="en-IN" sz="2400" u="none" strike="noStrike" cap="none">
                          <a:solidFill>
                            <a:srgbClr val="000000"/>
                          </a:solidFill>
                          <a:latin typeface="Times New Roman"/>
                          <a:ea typeface="Times New Roman"/>
                          <a:cs typeface="Times New Roman"/>
                          <a:sym typeface="Times New Roman"/>
                        </a:rPr>
                        <a:t>1,000,000 on second conviction.</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graphicFrame>
        <p:nvGraphicFramePr>
          <p:cNvPr id="189" name="Google Shape;189;p19"/>
          <p:cNvGraphicFramePr/>
          <p:nvPr/>
        </p:nvGraphicFramePr>
        <p:xfrm>
          <a:off x="285720" y="0"/>
          <a:ext cx="8572575" cy="6385524"/>
        </p:xfrm>
        <a:graphic>
          <a:graphicData uri="http://schemas.openxmlformats.org/drawingml/2006/table">
            <a:tbl>
              <a:tblPr firstRow="1" bandRow="1">
                <a:noFill/>
                <a:tableStyleId>{EB7010E9-3381-4C11-BB24-C3B7FB3BC9E8}</a:tableStyleId>
              </a:tblPr>
              <a:tblGrid>
                <a:gridCol w="1681750">
                  <a:extLst>
                    <a:ext uri="{9D8B030D-6E8A-4147-A177-3AD203B41FA5}">
                      <a16:colId xmlns:a16="http://schemas.microsoft.com/office/drawing/2014/main" val="20000"/>
                    </a:ext>
                  </a:extLst>
                </a:gridCol>
                <a:gridCol w="2678950">
                  <a:extLst>
                    <a:ext uri="{9D8B030D-6E8A-4147-A177-3AD203B41FA5}">
                      <a16:colId xmlns:a16="http://schemas.microsoft.com/office/drawing/2014/main" val="20001"/>
                    </a:ext>
                  </a:extLst>
                </a:gridCol>
                <a:gridCol w="4211875">
                  <a:extLst>
                    <a:ext uri="{9D8B030D-6E8A-4147-A177-3AD203B41FA5}">
                      <a16:colId xmlns:a16="http://schemas.microsoft.com/office/drawing/2014/main" val="20002"/>
                    </a:ext>
                  </a:extLst>
                </a:gridCol>
              </a:tblGrid>
              <a:tr h="561700">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Section</a:t>
                      </a:r>
                      <a:endParaRPr sz="3200" u="none" strike="noStrike" cap="none">
                        <a:solidFill>
                          <a:srgbClr val="FFFF00"/>
                        </a:solidFill>
                        <a:latin typeface="Calibri"/>
                        <a:ea typeface="Calibri"/>
                        <a:cs typeface="Calibri"/>
                        <a:sym typeface="Calibri"/>
                      </a:endParaRPr>
                    </a:p>
                  </a:txBody>
                  <a:tcPr marL="9525" marR="9525" marT="9525" marB="9525" anchor="ctr"/>
                </a:tc>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Offence</a:t>
                      </a:r>
                      <a:endParaRPr sz="3200" u="none" strike="noStrike" cap="none">
                        <a:solidFill>
                          <a:srgbClr val="FFFF00"/>
                        </a:solidFill>
                        <a:latin typeface="Calibri"/>
                        <a:ea typeface="Calibri"/>
                        <a:cs typeface="Calibri"/>
                        <a:sym typeface="Calibri"/>
                      </a:endParaRPr>
                    </a:p>
                  </a:txBody>
                  <a:tcPr marL="9525" marR="9525" marT="9525" marB="9525" anchor="ctr"/>
                </a:tc>
                <a:tc>
                  <a:txBody>
                    <a:bodyPr/>
                    <a:lstStyle/>
                    <a:p>
                      <a:pPr marL="0" marR="0" lvl="0" indent="0" algn="ctr" rtl="0">
                        <a:lnSpc>
                          <a:spcPct val="115000"/>
                        </a:lnSpc>
                        <a:spcBef>
                          <a:spcPts val="0"/>
                        </a:spcBef>
                        <a:spcAft>
                          <a:spcPts val="0"/>
                        </a:spcAft>
                        <a:buNone/>
                      </a:pPr>
                      <a:r>
                        <a:rPr lang="en-IN" sz="3200" b="1" u="none" strike="noStrike" cap="none">
                          <a:solidFill>
                            <a:srgbClr val="FFFF00"/>
                          </a:solidFill>
                          <a:latin typeface="Times New Roman"/>
                          <a:ea typeface="Times New Roman"/>
                          <a:cs typeface="Times New Roman"/>
                          <a:sym typeface="Times New Roman"/>
                        </a:rPr>
                        <a:t>Penalty</a:t>
                      </a:r>
                      <a:endParaRPr sz="3200" u="none" strike="noStrike" cap="none">
                        <a:solidFill>
                          <a:srgbClr val="FFFF00"/>
                        </a:solidFill>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0"/>
                  </a:ext>
                </a:extLst>
              </a:tr>
              <a:tr h="833300">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67C</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Failure to maintain records</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three years, or/and with fine.</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1"/>
                  </a:ext>
                </a:extLst>
              </a:tr>
              <a:tr h="1240750">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68</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Failure/refusal to comply with orders</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three years, or/and with fine up to </a:t>
                      </a:r>
                      <a:r>
                        <a:rPr lang="en-IN" sz="2400" u="sng" strike="noStrike" cap="none">
                          <a:solidFill>
                            <a:srgbClr val="000000"/>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Rs.</a:t>
                      </a:r>
                      <a:r>
                        <a:rPr lang="en-IN" sz="2400" u="none" strike="noStrike" cap="none">
                          <a:solidFill>
                            <a:srgbClr val="000000"/>
                          </a:solidFill>
                          <a:latin typeface="Times New Roman"/>
                          <a:ea typeface="Times New Roman"/>
                          <a:cs typeface="Times New Roman"/>
                          <a:sym typeface="Times New Roman"/>
                        </a:rPr>
                        <a:t>200,000</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2"/>
                  </a:ext>
                </a:extLst>
              </a:tr>
              <a:tr h="833300">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69</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Failure/refusal to decrypt data </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seven years and possible fine.</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3"/>
                  </a:ext>
                </a:extLst>
              </a:tr>
              <a:tr h="1648175">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70</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Securing access or attempting to secure access to a protected system</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ten years, or/and with fine.</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4"/>
                  </a:ext>
                </a:extLst>
              </a:tr>
              <a:tr h="1240750">
                <a:tc>
                  <a:txBody>
                    <a:bodyPr/>
                    <a:lstStyle/>
                    <a:p>
                      <a:pPr marL="0" marR="0" lvl="0" indent="0" algn="ctr"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71</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Misrepresentation</a:t>
                      </a:r>
                      <a:endParaRPr sz="2400" u="none" strike="noStrike" cap="none">
                        <a:latin typeface="Calibri"/>
                        <a:ea typeface="Calibri"/>
                        <a:cs typeface="Calibri"/>
                        <a:sym typeface="Calibri"/>
                      </a:endParaRPr>
                    </a:p>
                  </a:txBody>
                  <a:tcPr marL="9525" marR="9525" marT="9525" marB="9525" anchor="ctr"/>
                </a:tc>
                <a:tc>
                  <a:txBody>
                    <a:bodyPr/>
                    <a:lstStyle/>
                    <a:p>
                      <a:pPr marL="0" marR="0" lvl="0" indent="0" algn="l" rtl="0">
                        <a:lnSpc>
                          <a:spcPct val="115000"/>
                        </a:lnSpc>
                        <a:spcBef>
                          <a:spcPts val="0"/>
                        </a:spcBef>
                        <a:spcAft>
                          <a:spcPts val="0"/>
                        </a:spcAft>
                        <a:buNone/>
                      </a:pPr>
                      <a:r>
                        <a:rPr lang="en-IN" sz="2400" u="none" strike="noStrike" cap="none">
                          <a:solidFill>
                            <a:srgbClr val="000000"/>
                          </a:solidFill>
                          <a:latin typeface="Times New Roman"/>
                          <a:ea typeface="Times New Roman"/>
                          <a:cs typeface="Times New Roman"/>
                          <a:sym typeface="Times New Roman"/>
                        </a:rPr>
                        <a:t>Imprisonment up to three years, or/and with fine up to Rs.100,000</a:t>
                      </a:r>
                      <a:endParaRPr sz="2400" u="none" strike="noStrike" cap="none">
                        <a:latin typeface="Calibri"/>
                        <a:ea typeface="Calibri"/>
                        <a:cs typeface="Calibri"/>
                        <a:sym typeface="Calibri"/>
                      </a:endParaRPr>
                    </a:p>
                  </a:txBody>
                  <a:tcPr marL="9525" marR="9525" marT="9525" marB="9525"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0"/>
          <p:cNvSpPr txBox="1">
            <a:spLocks noGrp="1"/>
          </p:cNvSpPr>
          <p:nvPr>
            <p:ph type="title"/>
          </p:nvPr>
        </p:nvSpPr>
        <p:spPr>
          <a:xfrm>
            <a:off x="457200" y="274638"/>
            <a:ext cx="8229600" cy="8683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400"/>
              <a:buFont typeface="Calibri"/>
              <a:buNone/>
            </a:pPr>
            <a:r>
              <a:rPr lang="en-IN" b="1">
                <a:solidFill>
                  <a:srgbClr val="FF0000"/>
                </a:solidFill>
              </a:rPr>
              <a:t>E</a:t>
            </a:r>
            <a:r>
              <a:rPr lang="en-IN">
                <a:solidFill>
                  <a:srgbClr val="FF0000"/>
                </a:solidFill>
              </a:rPr>
              <a:t>-</a:t>
            </a:r>
            <a:r>
              <a:rPr lang="en-IN" b="1">
                <a:solidFill>
                  <a:srgbClr val="FF0000"/>
                </a:solidFill>
              </a:rPr>
              <a:t>Commerce</a:t>
            </a:r>
            <a:endParaRPr>
              <a:solidFill>
                <a:srgbClr val="FF0000"/>
              </a:solidFill>
            </a:endParaRPr>
          </a:p>
        </p:txBody>
      </p:sp>
      <p:sp>
        <p:nvSpPr>
          <p:cNvPr id="195" name="Google Shape;195;p20"/>
          <p:cNvSpPr txBox="1">
            <a:spLocks noGrp="1"/>
          </p:cNvSpPr>
          <p:nvPr>
            <p:ph type="body" idx="1"/>
          </p:nvPr>
        </p:nvSpPr>
        <p:spPr>
          <a:xfrm>
            <a:off x="214282" y="1071546"/>
            <a:ext cx="8715436" cy="535785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ct val="100000"/>
              <a:buNone/>
            </a:pPr>
            <a:r>
              <a:rPr lang="en-IN"/>
              <a:t>	E-commerce (electronic commerce or EC) is the buying and selling of goods and services, or the transmitting of funds or data, over an electronic network, primarily the Internet. Based on who is selling to whom, what they’re selling, where they got it, and how they’re completing the transaction(s), an e-commerce business can build a completely unique model that gives them special leverage within a given market. </a:t>
            </a:r>
            <a:endParaRPr/>
          </a:p>
          <a:p>
            <a:pPr marL="342900" lvl="0" indent="-342900" algn="l" rtl="0">
              <a:spcBef>
                <a:spcPts val="592"/>
              </a:spcBef>
              <a:spcAft>
                <a:spcPts val="0"/>
              </a:spcAft>
              <a:buClr>
                <a:schemeClr val="dk1"/>
              </a:buClr>
              <a:buSzPct val="100000"/>
              <a:buNone/>
            </a:pPr>
            <a:r>
              <a:rPr lang="en-IN" b="1"/>
              <a:t> </a:t>
            </a:r>
            <a:endParaRPr/>
          </a:p>
          <a:p>
            <a:pPr marL="342900" lvl="0" indent="-342900" algn="l" rtl="0">
              <a:spcBef>
                <a:spcPts val="592"/>
              </a:spcBef>
              <a:spcAft>
                <a:spcPts val="0"/>
              </a:spcAft>
              <a:buClr>
                <a:schemeClr val="dk1"/>
              </a:buClr>
              <a:buSzPct val="100000"/>
              <a:buNone/>
            </a:pPr>
            <a:r>
              <a:rPr lang="en-IN"/>
              <a:t>	The terms </a:t>
            </a:r>
            <a:r>
              <a:rPr lang="en-IN" b="1"/>
              <a:t>e</a:t>
            </a:r>
            <a:r>
              <a:rPr lang="en-IN"/>
              <a:t>-</a:t>
            </a:r>
            <a:r>
              <a:rPr lang="en-IN" b="1"/>
              <a:t>commerce</a:t>
            </a:r>
            <a:r>
              <a:rPr lang="en-IN"/>
              <a:t> and </a:t>
            </a:r>
            <a:r>
              <a:rPr lang="en-IN" b="1"/>
              <a:t>e</a:t>
            </a:r>
            <a:r>
              <a:rPr lang="en-IN"/>
              <a:t>-business are often used interchangeably.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1"/>
          <p:cNvSpPr txBox="1">
            <a:spLocks noGrp="1"/>
          </p:cNvSpPr>
          <p:nvPr>
            <p:ph type="title"/>
          </p:nvPr>
        </p:nvSpPr>
        <p:spPr>
          <a:xfrm>
            <a:off x="457200" y="0"/>
            <a:ext cx="8229600" cy="1214422"/>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FF0000"/>
              </a:buClr>
              <a:buSzPct val="100000"/>
              <a:buFont typeface="Calibri"/>
              <a:buNone/>
            </a:pPr>
            <a:r>
              <a:rPr lang="en-IN">
                <a:solidFill>
                  <a:srgbClr val="FF0000"/>
                </a:solidFill>
              </a:rPr>
              <a:t>These business transactions occur either </a:t>
            </a:r>
            <a:endParaRPr>
              <a:solidFill>
                <a:srgbClr val="FF0000"/>
              </a:solidFill>
            </a:endParaRPr>
          </a:p>
        </p:txBody>
      </p:sp>
      <p:sp>
        <p:nvSpPr>
          <p:cNvPr id="201" name="Google Shape;201;p21"/>
          <p:cNvSpPr txBox="1">
            <a:spLocks noGrp="1"/>
          </p:cNvSpPr>
          <p:nvPr>
            <p:ph type="body" idx="1"/>
          </p:nvPr>
        </p:nvSpPr>
        <p:spPr>
          <a:xfrm>
            <a:off x="142844" y="1428736"/>
            <a:ext cx="8858312" cy="5286412"/>
          </a:xfrm>
          <a:prstGeom prst="rect">
            <a:avLst/>
          </a:prstGeom>
          <a:noFill/>
          <a:ln>
            <a:noFill/>
          </a:ln>
        </p:spPr>
        <p:txBody>
          <a:bodyPr spcFirstLastPara="1" wrap="square" lIns="91425" tIns="45700" rIns="91425" bIns="45700" anchor="t" anchorCtr="0">
            <a:normAutofit fontScale="77500" lnSpcReduction="20000"/>
          </a:bodyPr>
          <a:lstStyle/>
          <a:p>
            <a:pPr marL="342900" lvl="0" indent="-342900" algn="l" rtl="0">
              <a:spcBef>
                <a:spcPts val="0"/>
              </a:spcBef>
              <a:spcAft>
                <a:spcPts val="0"/>
              </a:spcAft>
              <a:buClr>
                <a:srgbClr val="0070C0"/>
              </a:buClr>
              <a:buSzPct val="100000"/>
              <a:buChar char="•"/>
            </a:pPr>
            <a:r>
              <a:rPr lang="en-IN" b="1">
                <a:solidFill>
                  <a:srgbClr val="0070C0"/>
                </a:solidFill>
              </a:rPr>
              <a:t>Business-to-Consumer (B2C): </a:t>
            </a:r>
            <a:r>
              <a:rPr lang="en-IN"/>
              <a:t>Ecommerce is commonly thought of as a business selling something through an online interface to a consumer -- also known as business-to-consumer (B2C). The most widely known ecommerce businesses, such as </a:t>
            </a:r>
            <a:r>
              <a:rPr lang="en-IN" b="1"/>
              <a:t>Amazon,</a:t>
            </a:r>
            <a:r>
              <a:rPr lang="en-IN"/>
              <a:t> </a:t>
            </a:r>
            <a:r>
              <a:rPr lang="en-IN" b="1"/>
              <a:t>Buy.com, Wal-Mart.com, Target.com</a:t>
            </a:r>
            <a:r>
              <a:rPr lang="en-IN"/>
              <a:t>, etc., are ones where a retailer sells directly to a consumer.</a:t>
            </a:r>
            <a:endParaRPr/>
          </a:p>
          <a:p>
            <a:pPr marL="342900" lvl="0" indent="-342900" algn="l" rtl="0">
              <a:spcBef>
                <a:spcPts val="496"/>
              </a:spcBef>
              <a:spcAft>
                <a:spcPts val="0"/>
              </a:spcAft>
              <a:buClr>
                <a:schemeClr val="dk1"/>
              </a:buClr>
              <a:buSzPct val="100000"/>
              <a:buNone/>
            </a:pPr>
            <a:r>
              <a:rPr lang="en-IN" b="1"/>
              <a:t> </a:t>
            </a:r>
            <a:endParaRPr/>
          </a:p>
          <a:p>
            <a:pPr marL="342900" lvl="0" indent="-342900" algn="l" rtl="0">
              <a:spcBef>
                <a:spcPts val="496"/>
              </a:spcBef>
              <a:spcAft>
                <a:spcPts val="0"/>
              </a:spcAft>
              <a:buClr>
                <a:srgbClr val="0070C0"/>
              </a:buClr>
              <a:buSzPct val="100000"/>
              <a:buChar char="•"/>
            </a:pPr>
            <a:r>
              <a:rPr lang="en-IN" b="1">
                <a:solidFill>
                  <a:srgbClr val="0070C0"/>
                </a:solidFill>
              </a:rPr>
              <a:t>Business-to-Business (B2B): </a:t>
            </a:r>
            <a:r>
              <a:rPr lang="en-IN"/>
              <a:t>B2B refers to a business (the ecommerce retailer) selling directly to another business the goods or services that are used by the recipient to power their business. It may be as fundamental to their business as selling iron to a construction company, or as supplemental as selling coffee to be consumed by employees. </a:t>
            </a:r>
            <a:r>
              <a:rPr lang="en-IN" i="1"/>
              <a:t>Ex:</a:t>
            </a:r>
            <a:r>
              <a:rPr lang="en-IN"/>
              <a:t> Wholesalers, like </a:t>
            </a:r>
            <a:r>
              <a:rPr lang="en-IN" b="1"/>
              <a:t>AliBaba’</a:t>
            </a:r>
            <a:r>
              <a:rPr lang="en-IN"/>
              <a:t>s model or manufacturers of original products and </a:t>
            </a:r>
            <a:r>
              <a:rPr lang="en-IN" b="1"/>
              <a:t>Aramark</a:t>
            </a:r>
            <a:r>
              <a:rPr lang="en-IN"/>
              <a:t> (which sells food, equipment, and other services to businesses) will typically sell B2B. </a:t>
            </a:r>
            <a:endParaRPr/>
          </a:p>
          <a:p>
            <a:pPr marL="342900" lvl="0" indent="-185420" algn="l" rtl="0">
              <a:spcBef>
                <a:spcPts val="496"/>
              </a:spcBef>
              <a:spcAft>
                <a:spcPts val="0"/>
              </a:spcAft>
              <a:buClr>
                <a:schemeClr val="dk1"/>
              </a:buClr>
              <a:buSzPct val="100000"/>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2"/>
          <p:cNvSpPr txBox="1">
            <a:spLocks noGrp="1"/>
          </p:cNvSpPr>
          <p:nvPr>
            <p:ph type="title"/>
          </p:nvPr>
        </p:nvSpPr>
        <p:spPr>
          <a:xfrm>
            <a:off x="457200" y="214290"/>
            <a:ext cx="8043890" cy="10715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en-IN"/>
            </a:br>
            <a:r>
              <a:rPr lang="en-IN" sz="4000">
                <a:solidFill>
                  <a:srgbClr val="FF0000"/>
                </a:solidFill>
              </a:rPr>
              <a:t>E-commerce businesses may employ some or all of the followings</a:t>
            </a:r>
            <a:br>
              <a:rPr lang="en-IN"/>
            </a:br>
            <a:endParaRPr/>
          </a:p>
        </p:txBody>
      </p:sp>
      <p:sp>
        <p:nvSpPr>
          <p:cNvPr id="207" name="Google Shape;207;p22"/>
          <p:cNvSpPr txBox="1">
            <a:spLocks noGrp="1"/>
          </p:cNvSpPr>
          <p:nvPr>
            <p:ph type="body" idx="1"/>
          </p:nvPr>
        </p:nvSpPr>
        <p:spPr>
          <a:xfrm>
            <a:off x="457200" y="1428736"/>
            <a:ext cx="8472518" cy="5072098"/>
          </a:xfrm>
          <a:prstGeom prst="rect">
            <a:avLst/>
          </a:prstGeom>
          <a:noFill/>
          <a:ln>
            <a:noFill/>
          </a:ln>
        </p:spPr>
        <p:txBody>
          <a:bodyPr spcFirstLastPara="1" wrap="square" lIns="91425" tIns="45700" rIns="91425" bIns="45700" anchor="t" anchorCtr="0">
            <a:normAutofit fontScale="62500" lnSpcReduction="20000"/>
          </a:bodyPr>
          <a:lstStyle/>
          <a:p>
            <a:pPr marL="342900" lvl="0" indent="-342900" algn="l" rtl="0">
              <a:spcBef>
                <a:spcPts val="0"/>
              </a:spcBef>
              <a:spcAft>
                <a:spcPts val="0"/>
              </a:spcAft>
              <a:buClr>
                <a:srgbClr val="002060"/>
              </a:buClr>
              <a:buSzPct val="100000"/>
              <a:buChar char="•"/>
            </a:pPr>
            <a:r>
              <a:rPr lang="en-IN" sz="3800" u="sng">
                <a:solidFill>
                  <a:srgbClr val="002060"/>
                </a:solidFill>
                <a:hlinkClick r:id="rId3">
                  <a:extLst>
                    <a:ext uri="{A12FA001-AC4F-418D-AE19-62706E023703}">
                      <ahyp:hlinkClr xmlns:ahyp="http://schemas.microsoft.com/office/drawing/2018/hyperlinkcolor" val="tx"/>
                    </a:ext>
                  </a:extLst>
                </a:hlinkClick>
              </a:rPr>
              <a:t>Online shopping</a:t>
            </a:r>
            <a:r>
              <a:rPr lang="en-IN" sz="3800">
                <a:solidFill>
                  <a:srgbClr val="002060"/>
                </a:solidFill>
              </a:rPr>
              <a:t> web sites for </a:t>
            </a:r>
            <a:r>
              <a:rPr lang="en-IN" sz="3800" u="sng">
                <a:solidFill>
                  <a:srgbClr val="002060"/>
                </a:solidFill>
                <a:hlinkClick r:id="rId4">
                  <a:extLst>
                    <a:ext uri="{A12FA001-AC4F-418D-AE19-62706E023703}">
                      <ahyp:hlinkClr xmlns:ahyp="http://schemas.microsoft.com/office/drawing/2018/hyperlinkcolor" val="tx"/>
                    </a:ext>
                  </a:extLst>
                </a:hlinkClick>
              </a:rPr>
              <a:t>retail sales direct</a:t>
            </a:r>
            <a:r>
              <a:rPr lang="en-IN" sz="3800">
                <a:solidFill>
                  <a:srgbClr val="002060"/>
                </a:solidFill>
              </a:rPr>
              <a:t> to consumers</a:t>
            </a:r>
            <a:endParaRPr/>
          </a:p>
          <a:p>
            <a:pPr marL="342900" lvl="0" indent="-342900" algn="l" rtl="0">
              <a:spcBef>
                <a:spcPts val="475"/>
              </a:spcBef>
              <a:spcAft>
                <a:spcPts val="0"/>
              </a:spcAft>
              <a:buClr>
                <a:srgbClr val="002060"/>
              </a:buClr>
              <a:buSzPct val="100000"/>
              <a:buChar char="•"/>
            </a:pPr>
            <a:r>
              <a:rPr lang="en-IN" sz="3800">
                <a:solidFill>
                  <a:srgbClr val="002060"/>
                </a:solidFill>
              </a:rPr>
              <a:t>Providing or participating in </a:t>
            </a:r>
            <a:r>
              <a:rPr lang="en-IN" sz="3800" u="sng">
                <a:solidFill>
                  <a:srgbClr val="002060"/>
                </a:solidFill>
                <a:hlinkClick r:id="rId5">
                  <a:extLst>
                    <a:ext uri="{A12FA001-AC4F-418D-AE19-62706E023703}">
                      <ahyp:hlinkClr xmlns:ahyp="http://schemas.microsoft.com/office/drawing/2018/hyperlinkcolor" val="tx"/>
                    </a:ext>
                  </a:extLst>
                </a:hlinkClick>
              </a:rPr>
              <a:t>online marketplaces</a:t>
            </a:r>
            <a:r>
              <a:rPr lang="en-IN" sz="3800">
                <a:solidFill>
                  <a:srgbClr val="002060"/>
                </a:solidFill>
              </a:rPr>
              <a:t>, which process third-party business-to-consumer or consumer-to-consumer sales</a:t>
            </a:r>
            <a:endParaRPr/>
          </a:p>
          <a:p>
            <a:pPr marL="342900" lvl="0" indent="-342900" algn="l" rtl="0">
              <a:spcBef>
                <a:spcPts val="475"/>
              </a:spcBef>
              <a:spcAft>
                <a:spcPts val="0"/>
              </a:spcAft>
              <a:buClr>
                <a:srgbClr val="002060"/>
              </a:buClr>
              <a:buSzPct val="100000"/>
              <a:buChar char="•"/>
            </a:pPr>
            <a:r>
              <a:rPr lang="en-IN" sz="3800" u="sng">
                <a:solidFill>
                  <a:srgbClr val="002060"/>
                </a:solidFill>
                <a:hlinkClick r:id="rId6">
                  <a:extLst>
                    <a:ext uri="{A12FA001-AC4F-418D-AE19-62706E023703}">
                      <ahyp:hlinkClr xmlns:ahyp="http://schemas.microsoft.com/office/drawing/2018/hyperlinkcolor" val="tx"/>
                    </a:ext>
                  </a:extLst>
                </a:hlinkClick>
              </a:rPr>
              <a:t>Business-to-business</a:t>
            </a:r>
            <a:r>
              <a:rPr lang="en-IN" sz="3800">
                <a:solidFill>
                  <a:srgbClr val="002060"/>
                </a:solidFill>
              </a:rPr>
              <a:t> buying and selling;</a:t>
            </a:r>
            <a:endParaRPr/>
          </a:p>
          <a:p>
            <a:pPr marL="342900" lvl="0" indent="-342900" algn="l" rtl="0">
              <a:spcBef>
                <a:spcPts val="475"/>
              </a:spcBef>
              <a:spcAft>
                <a:spcPts val="0"/>
              </a:spcAft>
              <a:buClr>
                <a:srgbClr val="002060"/>
              </a:buClr>
              <a:buSzPct val="100000"/>
              <a:buChar char="•"/>
            </a:pPr>
            <a:r>
              <a:rPr lang="en-IN" sz="3800">
                <a:solidFill>
                  <a:srgbClr val="002060"/>
                </a:solidFill>
              </a:rPr>
              <a:t>Gathering and using demographic data through web contacts and social media</a:t>
            </a:r>
            <a:endParaRPr/>
          </a:p>
          <a:p>
            <a:pPr marL="342900" lvl="0" indent="-342900" algn="l" rtl="0">
              <a:spcBef>
                <a:spcPts val="475"/>
              </a:spcBef>
              <a:spcAft>
                <a:spcPts val="0"/>
              </a:spcAft>
              <a:buClr>
                <a:srgbClr val="002060"/>
              </a:buClr>
              <a:buSzPct val="100000"/>
              <a:buChar char="•"/>
            </a:pPr>
            <a:r>
              <a:rPr lang="en-IN" sz="3800">
                <a:solidFill>
                  <a:srgbClr val="002060"/>
                </a:solidFill>
              </a:rPr>
              <a:t>Business-to-business (B2B) </a:t>
            </a:r>
            <a:r>
              <a:rPr lang="en-IN" sz="3800" u="sng">
                <a:solidFill>
                  <a:srgbClr val="002060"/>
                </a:solidFill>
                <a:hlinkClick r:id="rId7">
                  <a:extLst>
                    <a:ext uri="{A12FA001-AC4F-418D-AE19-62706E023703}">
                      <ahyp:hlinkClr xmlns:ahyp="http://schemas.microsoft.com/office/drawing/2018/hyperlinkcolor" val="tx"/>
                    </a:ext>
                  </a:extLst>
                </a:hlinkClick>
              </a:rPr>
              <a:t>electronic data interchange</a:t>
            </a:r>
            <a:endParaRPr sz="3800">
              <a:solidFill>
                <a:srgbClr val="002060"/>
              </a:solidFill>
            </a:endParaRPr>
          </a:p>
          <a:p>
            <a:pPr marL="342900" lvl="0" indent="-342900" algn="l" rtl="0">
              <a:spcBef>
                <a:spcPts val="475"/>
              </a:spcBef>
              <a:spcAft>
                <a:spcPts val="0"/>
              </a:spcAft>
              <a:buClr>
                <a:srgbClr val="002060"/>
              </a:buClr>
              <a:buSzPct val="100000"/>
              <a:buChar char="•"/>
            </a:pPr>
            <a:r>
              <a:rPr lang="en-IN" sz="3800">
                <a:solidFill>
                  <a:srgbClr val="002060"/>
                </a:solidFill>
              </a:rPr>
              <a:t>Marketing to prospective and established customers by e-mail or fax (for example, with </a:t>
            </a:r>
            <a:r>
              <a:rPr lang="en-IN" sz="3800" u="sng">
                <a:solidFill>
                  <a:srgbClr val="002060"/>
                </a:solidFill>
                <a:hlinkClick r:id="rId8">
                  <a:extLst>
                    <a:ext uri="{A12FA001-AC4F-418D-AE19-62706E023703}">
                      <ahyp:hlinkClr xmlns:ahyp="http://schemas.microsoft.com/office/drawing/2018/hyperlinkcolor" val="tx"/>
                    </a:ext>
                  </a:extLst>
                </a:hlinkClick>
              </a:rPr>
              <a:t>newsletters</a:t>
            </a:r>
            <a:r>
              <a:rPr lang="en-IN" sz="3800">
                <a:solidFill>
                  <a:srgbClr val="002060"/>
                </a:solidFill>
              </a:rPr>
              <a:t>)</a:t>
            </a:r>
            <a:endParaRPr/>
          </a:p>
          <a:p>
            <a:pPr marL="342900" lvl="0" indent="-342900" algn="l" rtl="0">
              <a:spcBef>
                <a:spcPts val="475"/>
              </a:spcBef>
              <a:spcAft>
                <a:spcPts val="0"/>
              </a:spcAft>
              <a:buClr>
                <a:srgbClr val="002060"/>
              </a:buClr>
              <a:buSzPct val="100000"/>
              <a:buChar char="•"/>
            </a:pPr>
            <a:r>
              <a:rPr lang="en-IN" sz="3800">
                <a:solidFill>
                  <a:srgbClr val="002060"/>
                </a:solidFill>
              </a:rPr>
              <a:t>Engaging in </a:t>
            </a:r>
            <a:r>
              <a:rPr lang="en-IN" sz="3800" u="sng">
                <a:solidFill>
                  <a:srgbClr val="002060"/>
                </a:solidFill>
                <a:hlinkClick r:id="rId9">
                  <a:extLst>
                    <a:ext uri="{A12FA001-AC4F-418D-AE19-62706E023703}">
                      <ahyp:hlinkClr xmlns:ahyp="http://schemas.microsoft.com/office/drawing/2018/hyperlinkcolor" val="tx"/>
                    </a:ext>
                  </a:extLst>
                </a:hlinkClick>
              </a:rPr>
              <a:t>pretail</a:t>
            </a:r>
            <a:r>
              <a:rPr lang="en-IN" sz="3800">
                <a:solidFill>
                  <a:srgbClr val="002060"/>
                </a:solidFill>
              </a:rPr>
              <a:t> for launching new products and services</a:t>
            </a:r>
            <a:endParaRPr/>
          </a:p>
          <a:p>
            <a:pPr marL="342900" lvl="0" indent="-342900" algn="l" rtl="0">
              <a:spcBef>
                <a:spcPts val="475"/>
              </a:spcBef>
              <a:spcAft>
                <a:spcPts val="0"/>
              </a:spcAft>
              <a:buClr>
                <a:srgbClr val="002060"/>
              </a:buClr>
              <a:buSzPct val="100000"/>
              <a:buChar char="•"/>
            </a:pPr>
            <a:r>
              <a:rPr lang="en-IN" sz="3800">
                <a:solidFill>
                  <a:srgbClr val="002060"/>
                </a:solidFill>
              </a:rPr>
              <a:t>Online financial exchanges for currency exchanges or trading purposes.</a:t>
            </a:r>
            <a:endParaRPr/>
          </a:p>
          <a:p>
            <a:pPr marL="342900" lvl="0" indent="-342900" algn="l" rtl="0">
              <a:spcBef>
                <a:spcPts val="400"/>
              </a:spcBef>
              <a:spcAft>
                <a:spcPts val="0"/>
              </a:spcAft>
              <a:buClr>
                <a:schemeClr val="dk1"/>
              </a:buClr>
              <a:buSzPct val="100000"/>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3"/>
          <p:cNvSpPr txBox="1">
            <a:spLocks noGrp="1"/>
          </p:cNvSpPr>
          <p:nvPr>
            <p:ph type="body" idx="1"/>
          </p:nvPr>
        </p:nvSpPr>
        <p:spPr>
          <a:xfrm>
            <a:off x="457200" y="214290"/>
            <a:ext cx="8229600" cy="591187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0070C0"/>
              </a:buClr>
              <a:buSzPts val="3200"/>
              <a:buChar char="•"/>
            </a:pPr>
            <a:r>
              <a:rPr lang="en-IN" b="1">
                <a:solidFill>
                  <a:srgbClr val="0070C0"/>
                </a:solidFill>
              </a:rPr>
              <a:t>Consumer-to-Business (C2B): </a:t>
            </a:r>
            <a:r>
              <a:rPr lang="en-IN"/>
              <a:t>In a consumer-to-business (C2B) model, consumers sell products and services to businesses, instead of the other way around.</a:t>
            </a:r>
            <a:r>
              <a:rPr lang="en-IN" i="1"/>
              <a:t> Ex:</a:t>
            </a:r>
            <a:r>
              <a:rPr lang="en-IN"/>
              <a:t> Freelancer sites such as </a:t>
            </a:r>
            <a:r>
              <a:rPr lang="en-IN" b="1"/>
              <a:t>Worker.com</a:t>
            </a:r>
            <a:r>
              <a:rPr lang="en-IN"/>
              <a:t> or </a:t>
            </a:r>
            <a:r>
              <a:rPr lang="en-IN" b="1"/>
              <a:t>TaskRabbit,</a:t>
            </a:r>
            <a:r>
              <a:rPr lang="en-IN"/>
              <a:t> where the end-user lists jobs that businesses (either individual businesses or larger businesses) can fulfill. B2C can also include sites such as </a:t>
            </a:r>
            <a:r>
              <a:rPr lang="en-IN" b="1"/>
              <a:t>Monster.com</a:t>
            </a:r>
            <a:r>
              <a:rPr lang="en-IN"/>
              <a:t> and </a:t>
            </a:r>
            <a:r>
              <a:rPr lang="en-IN" b="1"/>
              <a:t>CareerBuilder.com</a:t>
            </a:r>
            <a:r>
              <a:rPr lang="en-IN"/>
              <a:t> where the “end-user”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4"/>
          <p:cNvSpPr txBox="1">
            <a:spLocks noGrp="1"/>
          </p:cNvSpPr>
          <p:nvPr>
            <p:ph type="body" idx="1"/>
          </p:nvPr>
        </p:nvSpPr>
        <p:spPr>
          <a:xfrm>
            <a:off x="285720" y="285728"/>
            <a:ext cx="8858280" cy="6572272"/>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rgbClr val="0070C0"/>
              </a:buClr>
              <a:buSzPts val="3200"/>
              <a:buChar char="•"/>
            </a:pPr>
            <a:r>
              <a:rPr lang="en-IN" b="1">
                <a:solidFill>
                  <a:srgbClr val="0070C0"/>
                </a:solidFill>
              </a:rPr>
              <a:t>Consumer-to-Consumer (C2C):</a:t>
            </a:r>
            <a:r>
              <a:rPr lang="en-IN" b="1"/>
              <a:t> </a:t>
            </a:r>
            <a:r>
              <a:rPr lang="en-IN"/>
              <a:t>In C2C model, the ecommerce website serves to facilitate the transaction between two consumers. Auction sites such as eBay (specifically when items are sold by individuals, rather than businesses listing products for auction) are the classic examples of C2C ecommerce sites. Ex: OLX</a:t>
            </a:r>
            <a:endParaRPr/>
          </a:p>
          <a:p>
            <a:pPr marL="342900" lvl="0" indent="-342900" algn="l" rtl="0">
              <a:spcBef>
                <a:spcPts val="640"/>
              </a:spcBef>
              <a:spcAft>
                <a:spcPts val="0"/>
              </a:spcAft>
              <a:buClr>
                <a:schemeClr val="dk1"/>
              </a:buClr>
              <a:buSzPts val="3200"/>
              <a:buChar char="•"/>
            </a:pPr>
            <a:r>
              <a:rPr lang="en-IN"/>
              <a:t> </a:t>
            </a:r>
            <a:r>
              <a:rPr lang="en-IN" b="1">
                <a:solidFill>
                  <a:srgbClr val="0070C0"/>
                </a:solidFill>
              </a:rPr>
              <a:t> Business-to-Administration (B2A): </a:t>
            </a:r>
            <a:r>
              <a:rPr lang="en-IN"/>
              <a:t>This part of e-commerce encompasses all transactions conducted online between companies and public administration. This is an area that involves a large amount and a variety of services, particularly in areas such as fiscal ocial security, employment, legal documents and registers, etc.</a:t>
            </a: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5"/>
          <p:cNvSpPr txBox="1">
            <a:spLocks noGrp="1"/>
          </p:cNvSpPr>
          <p:nvPr>
            <p:ph type="body" idx="1"/>
          </p:nvPr>
        </p:nvSpPr>
        <p:spPr>
          <a:xfrm>
            <a:off x="457200" y="214290"/>
            <a:ext cx="8229600" cy="591187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rgbClr val="0070C0"/>
              </a:buClr>
              <a:buSzPts val="3200"/>
              <a:buChar char="•"/>
            </a:pPr>
            <a:r>
              <a:rPr lang="en-IN" b="1">
                <a:solidFill>
                  <a:srgbClr val="0070C0"/>
                </a:solidFill>
              </a:rPr>
              <a:t>Consumer-to-Administration (C2A): </a:t>
            </a:r>
            <a:r>
              <a:rPr lang="en-IN"/>
              <a:t>The C2A and A2C categories have emerged in the last decade. C2A examples include applications such as e-democracy. e-voting, information about public services and e-health.</a:t>
            </a:r>
            <a:endParaRPr/>
          </a:p>
          <a:p>
            <a:pPr marL="342900" lvl="0" indent="-342900" algn="l" rtl="0">
              <a:spcBef>
                <a:spcPts val="640"/>
              </a:spcBef>
              <a:spcAft>
                <a:spcPts val="0"/>
              </a:spcAft>
              <a:buClr>
                <a:srgbClr val="0070C0"/>
              </a:buClr>
              <a:buSzPts val="3200"/>
              <a:buChar char="•"/>
            </a:pPr>
            <a:r>
              <a:rPr lang="en-IN" b="1">
                <a:solidFill>
                  <a:srgbClr val="0070C0"/>
                </a:solidFill>
              </a:rPr>
              <a:t>Administration-to-Consumer (A2C): </a:t>
            </a:r>
            <a:r>
              <a:rPr lang="en-IN"/>
              <a:t>A2C provides a direct communication link between governments (e.g. local authority) and consumers. The HM Revenue and Customs Website, for example, allows consumers to directly file tax returns using a secure Website.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6"/>
          <p:cNvSpPr txBox="1">
            <a:spLocks noGrp="1"/>
          </p:cNvSpPr>
          <p:nvPr>
            <p:ph type="body" idx="1"/>
          </p:nvPr>
        </p:nvSpPr>
        <p:spPr>
          <a:xfrm>
            <a:off x="457200" y="500042"/>
            <a:ext cx="8229600" cy="5626121"/>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rgbClr val="0070C0"/>
              </a:buClr>
              <a:buSzPts val="3200"/>
              <a:buChar char="•"/>
            </a:pPr>
            <a:r>
              <a:rPr lang="en-IN" b="1">
                <a:solidFill>
                  <a:srgbClr val="0070C0"/>
                </a:solidFill>
              </a:rPr>
              <a:t>Business-to-Government (B2G):</a:t>
            </a:r>
            <a:r>
              <a:rPr lang="en-IN" b="1"/>
              <a:t> </a:t>
            </a:r>
            <a:r>
              <a:rPr lang="en-IN"/>
              <a:t>Companies that market primarily to government and law enforcement agencies. Whenever the end user is Government, as a retailer using the products to sell or power its business operations, the relationship is come under B2G.</a:t>
            </a:r>
            <a:endParaRPr/>
          </a:p>
          <a:p>
            <a:pPr marL="342900" lvl="0" indent="-342900" algn="l" rtl="0">
              <a:spcBef>
                <a:spcPts val="640"/>
              </a:spcBef>
              <a:spcAft>
                <a:spcPts val="0"/>
              </a:spcAft>
              <a:buClr>
                <a:srgbClr val="0070C0"/>
              </a:buClr>
              <a:buSzPts val="3200"/>
              <a:buChar char="•"/>
            </a:pPr>
            <a:r>
              <a:rPr lang="en-IN" b="1">
                <a:solidFill>
                  <a:srgbClr val="0070C0"/>
                </a:solidFill>
              </a:rPr>
              <a:t>Combining Models:</a:t>
            </a:r>
            <a:r>
              <a:rPr lang="en-IN" b="1"/>
              <a:t> </a:t>
            </a:r>
            <a:r>
              <a:rPr lang="en-IN"/>
              <a:t>Business doesn’t have to use just one of these models exclusively. In fact, many of the most successful ecommerce businesses use a combination of these methods.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7"/>
          <p:cNvSpPr txBox="1">
            <a:spLocks noGrp="1"/>
          </p:cNvSpPr>
          <p:nvPr>
            <p:ph type="body" idx="1"/>
          </p:nvPr>
        </p:nvSpPr>
        <p:spPr>
          <a:xfrm>
            <a:off x="457200" y="571480"/>
            <a:ext cx="8229600" cy="5554683"/>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ct val="100000"/>
              <a:buNone/>
            </a:pPr>
            <a:r>
              <a:rPr lang="en-IN" b="1"/>
              <a:t>	</a:t>
            </a:r>
            <a:r>
              <a:rPr lang="en-IN" b="1">
                <a:solidFill>
                  <a:srgbClr val="FF0000"/>
                </a:solidFill>
              </a:rPr>
              <a:t>Amazon.com</a:t>
            </a:r>
            <a:r>
              <a:rPr lang="en-IN" b="1"/>
              <a:t> </a:t>
            </a:r>
            <a:r>
              <a:rPr lang="en-IN"/>
              <a:t>-- arguably the most successful ecommerce business of all time -- uses all four of these models in a combination where they're independent of one another to varying degrees. Amazon Direct sells products that they warehouse and ship (B2C), Amazon Marketplace allows individuals or businesses to sell directly to consumers (C2C, depending on who’s selling), Amazon’s Mechanical Turk program can connect consumers directly with freelancers to do work (which, again, can be C2B or B2B or C2C depending on who’s buying and who’s selling), and Amazon Supply sells B2B.</a:t>
            </a:r>
            <a:endParaRPr/>
          </a:p>
          <a:p>
            <a:pPr marL="342900" lvl="0" indent="-154940" algn="l" rtl="0">
              <a:spcBef>
                <a:spcPts val="592"/>
              </a:spcBef>
              <a:spcAft>
                <a:spcPts val="0"/>
              </a:spcAft>
              <a:buClr>
                <a:schemeClr val="dk1"/>
              </a:buClr>
              <a:buSzPct val="100000"/>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8"/>
          <p:cNvSpPr txBox="1">
            <a:spLocks noGrp="1"/>
          </p:cNvSpPr>
          <p:nvPr>
            <p:ph type="title"/>
          </p:nvPr>
        </p:nvSpPr>
        <p:spPr>
          <a:xfrm>
            <a:off x="457200" y="0"/>
            <a:ext cx="8229600" cy="92867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400"/>
              <a:buFont typeface="Calibri"/>
              <a:buNone/>
            </a:pPr>
            <a:r>
              <a:rPr lang="en-IN" b="1">
                <a:solidFill>
                  <a:srgbClr val="FF0000"/>
                </a:solidFill>
              </a:rPr>
              <a:t>Advantages of E- Commerce </a:t>
            </a:r>
            <a:endParaRPr>
              <a:solidFill>
                <a:srgbClr val="FF0000"/>
              </a:solidFill>
            </a:endParaRPr>
          </a:p>
        </p:txBody>
      </p:sp>
      <p:sp>
        <p:nvSpPr>
          <p:cNvPr id="238" name="Google Shape;238;p28"/>
          <p:cNvSpPr txBox="1">
            <a:spLocks noGrp="1"/>
          </p:cNvSpPr>
          <p:nvPr>
            <p:ph type="body" idx="1"/>
          </p:nvPr>
        </p:nvSpPr>
        <p:spPr>
          <a:xfrm>
            <a:off x="0" y="857232"/>
            <a:ext cx="8929718" cy="5643602"/>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spcBef>
                <a:spcPts val="0"/>
              </a:spcBef>
              <a:spcAft>
                <a:spcPts val="0"/>
              </a:spcAft>
              <a:buClr>
                <a:srgbClr val="974806"/>
              </a:buClr>
              <a:buSzPct val="100000"/>
              <a:buChar char="•"/>
            </a:pPr>
            <a:r>
              <a:rPr lang="en-IN" b="1">
                <a:solidFill>
                  <a:srgbClr val="974806"/>
                </a:solidFill>
              </a:rPr>
              <a:t>Cost Effective: </a:t>
            </a:r>
            <a:r>
              <a:rPr lang="en-IN"/>
              <a:t>The entire financial transactions will eventually become electronic, so sooner conversion is going to be lower on cost. It makes every transaction through e-commerce payment a lot cheaper.</a:t>
            </a:r>
            <a:endParaRPr/>
          </a:p>
          <a:p>
            <a:pPr marL="342900" lvl="0" indent="-342900" algn="l" rtl="0">
              <a:spcBef>
                <a:spcPts val="544"/>
              </a:spcBef>
              <a:spcAft>
                <a:spcPts val="0"/>
              </a:spcAft>
              <a:buClr>
                <a:srgbClr val="974806"/>
              </a:buClr>
              <a:buSzPct val="100000"/>
              <a:buChar char="•"/>
            </a:pPr>
            <a:r>
              <a:rPr lang="en-IN" b="1">
                <a:solidFill>
                  <a:srgbClr val="974806"/>
                </a:solidFill>
              </a:rPr>
              <a:t>Higher Margin: </a:t>
            </a:r>
            <a:r>
              <a:rPr lang="en-IN"/>
              <a:t>E-commerce also enables us to move better with higher margin for more business safety. Higher margin also means business with more control as well as flexibility. You can also save time from the e-commerce.</a:t>
            </a:r>
            <a:endParaRPr/>
          </a:p>
          <a:p>
            <a:pPr marL="342900" lvl="0" indent="-342900" algn="l" rtl="0">
              <a:spcBef>
                <a:spcPts val="544"/>
              </a:spcBef>
              <a:spcAft>
                <a:spcPts val="0"/>
              </a:spcAft>
              <a:buClr>
                <a:srgbClr val="974806"/>
              </a:buClr>
              <a:buSzPct val="100000"/>
              <a:buChar char="•"/>
            </a:pPr>
            <a:r>
              <a:rPr lang="en-IN" b="1">
                <a:solidFill>
                  <a:srgbClr val="974806"/>
                </a:solidFill>
              </a:rPr>
              <a:t>Better Productivity: </a:t>
            </a:r>
            <a:r>
              <a:rPr lang="en-IN"/>
              <a:t>Productivity here means productivity for both companies and customers. People like to find answers online because it is faster and cheaper, and it costs a lot cheaper expense as well for the company.</a:t>
            </a:r>
            <a:endParaRPr/>
          </a:p>
          <a:p>
            <a:pPr marL="342900" lvl="0" indent="-342900" algn="l" rtl="0">
              <a:spcBef>
                <a:spcPts val="544"/>
              </a:spcBef>
              <a:spcAft>
                <a:spcPts val="0"/>
              </a:spcAft>
              <a:buClr>
                <a:srgbClr val="974806"/>
              </a:buClr>
              <a:buSzPct val="100000"/>
              <a:buChar char="•"/>
            </a:pPr>
            <a:r>
              <a:rPr lang="en-IN" b="1">
                <a:solidFill>
                  <a:srgbClr val="974806"/>
                </a:solidFill>
              </a:rPr>
              <a:t>Quick Comparison: </a:t>
            </a:r>
            <a:r>
              <a:rPr lang="en-IN"/>
              <a:t>E-commerce also enables you to compare price among several providers. In the end, it leads you to smart shopping. People can save more money while they shop.</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9"/>
          <p:cNvSpPr txBox="1">
            <a:spLocks noGrp="1"/>
          </p:cNvSpPr>
          <p:nvPr>
            <p:ph type="body" idx="1"/>
          </p:nvPr>
        </p:nvSpPr>
        <p:spPr>
          <a:xfrm>
            <a:off x="357158" y="285728"/>
            <a:ext cx="8501122" cy="6215106"/>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974806"/>
              </a:buClr>
              <a:buSzPts val="2400"/>
              <a:buChar char="•"/>
            </a:pPr>
            <a:r>
              <a:rPr lang="en-IN" sz="2400" b="1">
                <a:solidFill>
                  <a:srgbClr val="974806"/>
                </a:solidFill>
              </a:rPr>
              <a:t>Economy Benefit: </a:t>
            </a:r>
            <a:r>
              <a:rPr lang="en-IN" sz="2400"/>
              <a:t>E-commerce allows us to make transaction without any needs on stores, infrastructure investment, and other common things we find. Companies only need well built website and customer service.</a:t>
            </a:r>
            <a:endParaRPr/>
          </a:p>
          <a:p>
            <a:pPr marL="342900" lvl="0" indent="-342900" algn="l" rtl="0">
              <a:spcBef>
                <a:spcPts val="480"/>
              </a:spcBef>
              <a:spcAft>
                <a:spcPts val="0"/>
              </a:spcAft>
              <a:buClr>
                <a:srgbClr val="974806"/>
              </a:buClr>
              <a:buSzPts val="2400"/>
              <a:buChar char="•"/>
            </a:pPr>
            <a:r>
              <a:rPr lang="en-IN" sz="2400" b="1">
                <a:solidFill>
                  <a:srgbClr val="974806"/>
                </a:solidFill>
              </a:rPr>
              <a:t>24/7, 365 days:</a:t>
            </a:r>
            <a:r>
              <a:rPr lang="en-IN" sz="2400">
                <a:solidFill>
                  <a:srgbClr val="974806"/>
                </a:solidFill>
              </a:rPr>
              <a:t> </a:t>
            </a:r>
            <a:r>
              <a:rPr lang="en-IN" sz="2400"/>
              <a:t>Online business is open for consumers 24/7 every day of the year. The doors never close and profits will keep rising.</a:t>
            </a:r>
            <a:endParaRPr/>
          </a:p>
          <a:p>
            <a:pPr marL="342900" lvl="0" indent="-342900" algn="l" rtl="0">
              <a:spcBef>
                <a:spcPts val="480"/>
              </a:spcBef>
              <a:spcAft>
                <a:spcPts val="0"/>
              </a:spcAft>
              <a:buClr>
                <a:srgbClr val="974806"/>
              </a:buClr>
              <a:buSzPts val="2400"/>
              <a:buChar char="•"/>
            </a:pPr>
            <a:r>
              <a:rPr lang="en-IN" sz="2400" b="1">
                <a:solidFill>
                  <a:srgbClr val="974806"/>
                </a:solidFill>
              </a:rPr>
              <a:t>Increasing customer base:</a:t>
            </a:r>
            <a:r>
              <a:rPr lang="en-IN" sz="2400">
                <a:solidFill>
                  <a:srgbClr val="974806"/>
                </a:solidFill>
              </a:rPr>
              <a:t> </a:t>
            </a:r>
            <a:r>
              <a:rPr lang="en-IN" sz="2400"/>
              <a:t>The customer base is every business’s main concern, online or off. When online, a business doesn’t have to worry about getting the best property in town, people from around the world have access to their products and can come back at anytime.</a:t>
            </a:r>
            <a:endParaRPr/>
          </a:p>
          <a:p>
            <a:pPr marL="342900" lvl="0" indent="-342900" algn="l" rtl="0">
              <a:spcBef>
                <a:spcPts val="480"/>
              </a:spcBef>
              <a:spcAft>
                <a:spcPts val="0"/>
              </a:spcAft>
              <a:buClr>
                <a:srgbClr val="974806"/>
              </a:buClr>
              <a:buSzPts val="2400"/>
              <a:buChar char="•"/>
            </a:pPr>
            <a:r>
              <a:rPr lang="en-IN" sz="2400" b="1">
                <a:solidFill>
                  <a:srgbClr val="974806"/>
                </a:solidFill>
              </a:rPr>
              <a:t>Rise in sales:</a:t>
            </a:r>
            <a:r>
              <a:rPr lang="en-IN" sz="2400">
                <a:solidFill>
                  <a:srgbClr val="974806"/>
                </a:solidFill>
              </a:rPr>
              <a:t> </a:t>
            </a:r>
            <a:r>
              <a:rPr lang="en-IN" sz="2400"/>
              <a:t>By not managing a storefront, any business will have more sales online with a higher profit margin. They can redistribute money to make the consumer shopping experience faster and more efficient</a:t>
            </a:r>
            <a:endParaRPr sz="24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0"/>
          <p:cNvSpPr txBox="1">
            <a:spLocks noGrp="1"/>
          </p:cNvSpPr>
          <p:nvPr>
            <p:ph type="title"/>
          </p:nvPr>
        </p:nvSpPr>
        <p:spPr>
          <a:xfrm>
            <a:off x="457200" y="0"/>
            <a:ext cx="8229600" cy="100010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400"/>
              <a:buFont typeface="Calibri"/>
              <a:buNone/>
            </a:pPr>
            <a:r>
              <a:rPr lang="en-IN" b="1">
                <a:solidFill>
                  <a:srgbClr val="FF0000"/>
                </a:solidFill>
              </a:rPr>
              <a:t>Disadvantages of E- Commerce </a:t>
            </a:r>
            <a:endParaRPr/>
          </a:p>
        </p:txBody>
      </p:sp>
      <p:sp>
        <p:nvSpPr>
          <p:cNvPr id="249" name="Google Shape;249;p30"/>
          <p:cNvSpPr txBox="1">
            <a:spLocks noGrp="1"/>
          </p:cNvSpPr>
          <p:nvPr>
            <p:ph type="body" idx="1"/>
          </p:nvPr>
        </p:nvSpPr>
        <p:spPr>
          <a:xfrm>
            <a:off x="214282" y="1071546"/>
            <a:ext cx="8643998" cy="5572164"/>
          </a:xfrm>
          <a:prstGeom prst="rect">
            <a:avLst/>
          </a:prstGeom>
          <a:noFill/>
          <a:ln>
            <a:noFill/>
          </a:ln>
        </p:spPr>
        <p:txBody>
          <a:bodyPr spcFirstLastPara="1" wrap="square" lIns="91425" tIns="45700" rIns="91425" bIns="45700" anchor="t" anchorCtr="0">
            <a:normAutofit fontScale="70000" lnSpcReduction="20000"/>
          </a:bodyPr>
          <a:lstStyle/>
          <a:p>
            <a:pPr marL="342900" lvl="0" indent="-342900" algn="l" rtl="0">
              <a:spcBef>
                <a:spcPts val="0"/>
              </a:spcBef>
              <a:spcAft>
                <a:spcPts val="0"/>
              </a:spcAft>
              <a:buClr>
                <a:srgbClr val="974806"/>
              </a:buClr>
              <a:buSzPct val="100000"/>
              <a:buChar char="•"/>
            </a:pPr>
            <a:r>
              <a:rPr lang="en-IN" sz="3400" b="1">
                <a:solidFill>
                  <a:srgbClr val="974806"/>
                </a:solidFill>
              </a:rPr>
              <a:t>Security:</a:t>
            </a:r>
            <a:r>
              <a:rPr lang="en-IN" sz="3400" b="1"/>
              <a:t> </a:t>
            </a:r>
            <a:r>
              <a:rPr lang="en-IN" sz="3400"/>
              <a:t>Customers need to be confident and trust the provider of payment method. Sometimes, we can be tricked. Examine on integrity and reputation of the web stores before you decide to buy.</a:t>
            </a:r>
            <a:endParaRPr/>
          </a:p>
          <a:p>
            <a:pPr marL="342900" lvl="0" indent="-342900" algn="l" rtl="0">
              <a:spcBef>
                <a:spcPts val="476"/>
              </a:spcBef>
              <a:spcAft>
                <a:spcPts val="0"/>
              </a:spcAft>
              <a:buClr>
                <a:srgbClr val="974806"/>
              </a:buClr>
              <a:buSzPct val="100000"/>
              <a:buChar char="•"/>
            </a:pPr>
            <a:r>
              <a:rPr lang="en-IN" sz="3400" b="1">
                <a:solidFill>
                  <a:srgbClr val="974806"/>
                </a:solidFill>
              </a:rPr>
              <a:t>Scalability of System: </a:t>
            </a:r>
            <a:r>
              <a:rPr lang="en-IN" sz="3400"/>
              <a:t>A company definitely needs a well developed website to support numbers of customers at a time. If your web destination is not well enough, you better forget it.</a:t>
            </a:r>
            <a:endParaRPr/>
          </a:p>
          <a:p>
            <a:pPr marL="342900" lvl="0" indent="-342900" algn="l" rtl="0">
              <a:spcBef>
                <a:spcPts val="476"/>
              </a:spcBef>
              <a:spcAft>
                <a:spcPts val="0"/>
              </a:spcAft>
              <a:buClr>
                <a:srgbClr val="974806"/>
              </a:buClr>
              <a:buSzPct val="100000"/>
              <a:buChar char="•"/>
            </a:pPr>
            <a:r>
              <a:rPr lang="en-IN" sz="3400" b="1">
                <a:solidFill>
                  <a:srgbClr val="974806"/>
                </a:solidFill>
              </a:rPr>
              <a:t>Integrity on Data and System: </a:t>
            </a:r>
            <a:r>
              <a:rPr lang="en-IN" sz="3400"/>
              <a:t>Customers need secure access all the time. In addition to it, protection to data is also essential. Unless the transaction can provide it, we should refuse for e-commerce.</a:t>
            </a:r>
            <a:endParaRPr/>
          </a:p>
          <a:p>
            <a:pPr marL="342900" lvl="0" indent="-342900" algn="l" rtl="0">
              <a:spcBef>
                <a:spcPts val="476"/>
              </a:spcBef>
              <a:spcAft>
                <a:spcPts val="0"/>
              </a:spcAft>
              <a:buClr>
                <a:srgbClr val="974806"/>
              </a:buClr>
              <a:buSzPct val="100000"/>
              <a:buChar char="•"/>
            </a:pPr>
            <a:r>
              <a:rPr lang="en-IN" sz="3400" b="1">
                <a:solidFill>
                  <a:srgbClr val="974806"/>
                </a:solidFill>
              </a:rPr>
              <a:t>Products People: </a:t>
            </a:r>
            <a:r>
              <a:rPr lang="en-IN" sz="3400"/>
              <a:t>People who prefer and focus on product will not buy online. They will want to feel, try, and sit on their new couch and bed.</a:t>
            </a:r>
            <a:endParaRPr/>
          </a:p>
          <a:p>
            <a:pPr marL="342900" lvl="0" indent="-342900" algn="l" rtl="0">
              <a:spcBef>
                <a:spcPts val="476"/>
              </a:spcBef>
              <a:spcAft>
                <a:spcPts val="0"/>
              </a:spcAft>
              <a:buClr>
                <a:srgbClr val="974806"/>
              </a:buClr>
              <a:buSzPct val="100000"/>
              <a:buChar char="•"/>
            </a:pPr>
            <a:r>
              <a:rPr lang="en-IN" sz="3400" b="1">
                <a:solidFill>
                  <a:srgbClr val="974806"/>
                </a:solidFill>
              </a:rPr>
              <a:t>Customer Service and Relation Problem: </a:t>
            </a:r>
            <a:r>
              <a:rPr lang="en-IN" sz="3400"/>
              <a:t>They sometimes forget how essential to build loyal relationship with customers. Without loyalty from customers, they will not survive the business.</a:t>
            </a:r>
            <a:endParaRPr/>
          </a:p>
          <a:p>
            <a:pPr marL="342900" lvl="0" indent="-200660" algn="l" rtl="0">
              <a:spcBef>
                <a:spcPts val="448"/>
              </a:spcBef>
              <a:spcAft>
                <a:spcPts val="0"/>
              </a:spcAft>
              <a:buClr>
                <a:schemeClr val="dk1"/>
              </a:buClr>
              <a:buSzPct val="100000"/>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1"/>
          <p:cNvSpPr txBox="1">
            <a:spLocks noGrp="1"/>
          </p:cNvSpPr>
          <p:nvPr>
            <p:ph type="title"/>
          </p:nvPr>
        </p:nvSpPr>
        <p:spPr>
          <a:xfrm>
            <a:off x="457200" y="274638"/>
            <a:ext cx="8229600" cy="7254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en-IN" b="1"/>
            </a:br>
            <a:r>
              <a:rPr lang="en-IN" b="1">
                <a:solidFill>
                  <a:srgbClr val="FF0000"/>
                </a:solidFill>
              </a:rPr>
              <a:t>DATA SECURITY</a:t>
            </a:r>
            <a:br>
              <a:rPr lang="en-IN"/>
            </a:br>
            <a:endParaRPr/>
          </a:p>
        </p:txBody>
      </p:sp>
      <p:sp>
        <p:nvSpPr>
          <p:cNvPr id="255" name="Google Shape;255;p31"/>
          <p:cNvSpPr txBox="1">
            <a:spLocks noGrp="1"/>
          </p:cNvSpPr>
          <p:nvPr>
            <p:ph type="body" idx="1"/>
          </p:nvPr>
        </p:nvSpPr>
        <p:spPr>
          <a:xfrm>
            <a:off x="285720" y="1000108"/>
            <a:ext cx="8572560" cy="5572164"/>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IN"/>
              <a:t>Data security refers to protective digital </a:t>
            </a:r>
            <a:r>
              <a:rPr lang="en-IN" b="1"/>
              <a:t>privacy</a:t>
            </a:r>
            <a:r>
              <a:rPr lang="en-IN"/>
              <a:t> measures that are applied to prevent unauthorized access to computers, databases and websites. Data security also protects data from corruption. Data security is an essential aspect of IT for organizations of every size and type.</a:t>
            </a:r>
            <a:endParaRPr/>
          </a:p>
          <a:p>
            <a:pPr marL="342900" lvl="0" indent="-342900" algn="l" rtl="0">
              <a:spcBef>
                <a:spcPts val="640"/>
              </a:spcBef>
              <a:spcAft>
                <a:spcPts val="0"/>
              </a:spcAft>
              <a:buClr>
                <a:schemeClr val="dk1"/>
              </a:buClr>
              <a:buSzPts val="3200"/>
              <a:buChar char="•"/>
            </a:pPr>
            <a:r>
              <a:rPr lang="en-IN"/>
              <a:t>Data security is also known as information security (IS) or computer security. Examples of data security technologies include software/hardware disk encryption, backups, data masking and data erasure.</a:t>
            </a: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2"/>
          <p:cNvSpPr txBox="1">
            <a:spLocks noGrp="1"/>
          </p:cNvSpPr>
          <p:nvPr>
            <p:ph type="body" idx="1"/>
          </p:nvPr>
        </p:nvSpPr>
        <p:spPr>
          <a:xfrm>
            <a:off x="457200" y="428604"/>
            <a:ext cx="8229600" cy="5697559"/>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IN"/>
              <a:t>Data security is also very important for health care records, so health advocates and medical practitioners in the U.S. and other countries are working toward implementing Electronic Medical Records (EMR) privacy by creating awareness about patient rights related to the release of data to laboratories, physicians, hospitals and other medical facilities.</a:t>
            </a:r>
            <a:endParaRPr/>
          </a:p>
          <a:p>
            <a:pPr marL="342900" lvl="0" indent="-342900" algn="l" rtl="0">
              <a:spcBef>
                <a:spcPts val="640"/>
              </a:spcBef>
              <a:spcAft>
                <a:spcPts val="0"/>
              </a:spcAft>
              <a:buClr>
                <a:schemeClr val="dk1"/>
              </a:buClr>
              <a:buSzPts val="3200"/>
              <a:buChar char="•"/>
            </a:pPr>
            <a:r>
              <a:rPr lang="en-IN" b="1"/>
              <a:t>Data protection (DP):</a:t>
            </a:r>
            <a:r>
              <a:rPr lang="en-IN"/>
              <a:t> is a big topic with many subsets. Following is a high-level look at major technology trends from each of these domains.</a:t>
            </a:r>
            <a:endParaRPr/>
          </a:p>
          <a:p>
            <a:pPr marL="342900" lvl="0" indent="-139700" algn="l" rtl="0">
              <a:spcBef>
                <a:spcPts val="64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3"/>
          <p:cNvSpPr txBox="1">
            <a:spLocks noGrp="1"/>
          </p:cNvSpPr>
          <p:nvPr>
            <p:ph type="body" idx="1"/>
          </p:nvPr>
        </p:nvSpPr>
        <p:spPr>
          <a:xfrm>
            <a:off x="0" y="214290"/>
            <a:ext cx="9144000" cy="591187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rgbClr val="00B0F0"/>
              </a:buClr>
              <a:buSzPts val="3200"/>
              <a:buChar char="•"/>
            </a:pPr>
            <a:r>
              <a:rPr lang="en-IN" b="1">
                <a:solidFill>
                  <a:srgbClr val="00B0F0"/>
                </a:solidFill>
              </a:rPr>
              <a:t>Data Loss Prevention: </a:t>
            </a:r>
            <a:r>
              <a:rPr lang="en-IN" sz="2800" b="1">
                <a:solidFill>
                  <a:srgbClr val="7030A0"/>
                </a:solidFill>
              </a:rPr>
              <a:t>Protect data from getting lost</a:t>
            </a:r>
            <a:endParaRPr sz="2800">
              <a:solidFill>
                <a:srgbClr val="7030A0"/>
              </a:solidFill>
            </a:endParaRPr>
          </a:p>
          <a:p>
            <a:pPr marL="342900" lvl="0" indent="-342900" algn="l" rtl="0">
              <a:spcBef>
                <a:spcPts val="640"/>
              </a:spcBef>
              <a:spcAft>
                <a:spcPts val="0"/>
              </a:spcAft>
              <a:buClr>
                <a:schemeClr val="dk1"/>
              </a:buClr>
              <a:buSzPts val="3200"/>
              <a:buChar char="•"/>
            </a:pPr>
            <a:r>
              <a:rPr lang="en-IN"/>
              <a:t>Modern Backup and Recovery (BUR) uses the cloud as a vital portion of its architecture. This is different from cloud backup’s early days, where established backup vendors tacked on new code to decades-old applications and treated the cloud as just another target – and a slow one at that.</a:t>
            </a:r>
            <a:endParaRPr/>
          </a:p>
          <a:p>
            <a:pPr marL="342900" lvl="0" indent="-342900" algn="l" rtl="0">
              <a:spcBef>
                <a:spcPts val="640"/>
              </a:spcBef>
              <a:spcAft>
                <a:spcPts val="0"/>
              </a:spcAft>
              <a:buClr>
                <a:srgbClr val="00B0F0"/>
              </a:buClr>
              <a:buSzPts val="3200"/>
              <a:buChar char="•"/>
            </a:pPr>
            <a:r>
              <a:rPr lang="en-IN" b="1">
                <a:solidFill>
                  <a:srgbClr val="00B0F0"/>
                </a:solidFill>
              </a:rPr>
              <a:t>Backup and recovery trends: </a:t>
            </a:r>
            <a:r>
              <a:rPr lang="en-IN"/>
              <a:t>The speed of backup, rapid recovery and application optimization are important parts of the whole, and performance advances have made cloud-based backup a primary BUR discipline instead of an afterthought.</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4"/>
          <p:cNvSpPr txBox="1">
            <a:spLocks noGrp="1"/>
          </p:cNvSpPr>
          <p:nvPr>
            <p:ph type="body" idx="1"/>
          </p:nvPr>
        </p:nvSpPr>
        <p:spPr>
          <a:xfrm>
            <a:off x="457200" y="214290"/>
            <a:ext cx="8229600" cy="6215106"/>
          </a:xfrm>
          <a:prstGeom prst="rect">
            <a:avLst/>
          </a:prstGeom>
          <a:no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rgbClr val="00B0F0"/>
              </a:buClr>
              <a:buSzPct val="100000"/>
              <a:buChar char="•"/>
            </a:pPr>
            <a:r>
              <a:rPr lang="en-IN" b="1">
                <a:solidFill>
                  <a:srgbClr val="00B0F0"/>
                </a:solidFill>
              </a:rPr>
              <a:t>File sync &amp; share and edge data protection: </a:t>
            </a:r>
            <a:r>
              <a:rPr lang="en-IN"/>
              <a:t>File sync and share is not exclusive to mobile files, but mobile data is a strong driver of continuing development and centrally managed repositories.</a:t>
            </a:r>
            <a:r>
              <a:rPr lang="en-IN" b="1"/>
              <a:t> </a:t>
            </a:r>
            <a:r>
              <a:rPr lang="en-IN" b="1">
                <a:solidFill>
                  <a:srgbClr val="00B050"/>
                </a:solidFill>
              </a:rPr>
              <a:t>Druva is the market leader in edge protection.</a:t>
            </a:r>
            <a:endParaRPr/>
          </a:p>
          <a:p>
            <a:pPr marL="342900" lvl="0" indent="-342900" algn="l" rtl="0">
              <a:spcBef>
                <a:spcPts val="592"/>
              </a:spcBef>
              <a:spcAft>
                <a:spcPts val="0"/>
              </a:spcAft>
              <a:buClr>
                <a:srgbClr val="00B0F0"/>
              </a:buClr>
              <a:buSzPct val="100000"/>
              <a:buChar char="•"/>
            </a:pPr>
            <a:r>
              <a:rPr lang="en-IN" b="1">
                <a:solidFill>
                  <a:srgbClr val="00B0F0"/>
                </a:solidFill>
              </a:rPr>
              <a:t>Cloud-based data protection: </a:t>
            </a:r>
            <a:r>
              <a:rPr lang="en-IN"/>
              <a:t>Cloud-based DP offerings have grown along with its trust level and improved WAN acceleration. Cloud backup may still be as simple as using the cloud as a backup target, or may be as advanced as creating a virtual data centre in the cloud by replicating virtual server images and production data.</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5"/>
          <p:cNvSpPr txBox="1">
            <a:spLocks noGrp="1"/>
          </p:cNvSpPr>
          <p:nvPr>
            <p:ph type="body" idx="1"/>
          </p:nvPr>
        </p:nvSpPr>
        <p:spPr>
          <a:xfrm>
            <a:off x="457200" y="357166"/>
            <a:ext cx="8229600" cy="5768997"/>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00B0F0"/>
              </a:buClr>
              <a:buSzPts val="3200"/>
              <a:buChar char="•"/>
            </a:pPr>
            <a:r>
              <a:rPr lang="en-IN" b="1">
                <a:solidFill>
                  <a:srgbClr val="00B0F0"/>
                </a:solidFill>
              </a:rPr>
              <a:t>Protect the Storage that Houses the Data: </a:t>
            </a:r>
            <a:r>
              <a:rPr lang="en-IN"/>
              <a:t>Our second DP key area is protecting the storage that houses the data. Redundant architecture is well established and key features like active/active controllers are hardly trends. However, flash developments are driving advances in RAID.</a:t>
            </a:r>
            <a:endParaRPr/>
          </a:p>
          <a:p>
            <a:pPr marL="342900" lvl="0" indent="-342900" algn="l" rtl="0">
              <a:spcBef>
                <a:spcPts val="640"/>
              </a:spcBef>
              <a:spcAft>
                <a:spcPts val="0"/>
              </a:spcAft>
              <a:buClr>
                <a:schemeClr val="dk1"/>
              </a:buClr>
              <a:buSzPts val="3200"/>
              <a:buChar char="•"/>
            </a:pPr>
            <a:r>
              <a:rPr lang="en-IN" b="1"/>
              <a:t>Flash RAID trends: </a:t>
            </a:r>
            <a:r>
              <a:rPr lang="en-IN"/>
              <a:t>Newer RAID architectures take advantage of flash’s high performance while avoiding standard RAID.</a:t>
            </a: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6"/>
          <p:cNvSpPr txBox="1">
            <a:spLocks noGrp="1"/>
          </p:cNvSpPr>
          <p:nvPr>
            <p:ph type="body" idx="1"/>
          </p:nvPr>
        </p:nvSpPr>
        <p:spPr>
          <a:xfrm>
            <a:off x="214282" y="285728"/>
            <a:ext cx="8643998" cy="6215106"/>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rgbClr val="00B0F0"/>
              </a:buClr>
              <a:buSzPct val="100000"/>
              <a:buChar char="•"/>
            </a:pPr>
            <a:r>
              <a:rPr lang="en-IN" b="1">
                <a:solidFill>
                  <a:srgbClr val="00B0F0"/>
                </a:solidFill>
              </a:rPr>
              <a:t>Protect the Data against Intrusion: </a:t>
            </a:r>
            <a:r>
              <a:rPr lang="en-IN"/>
              <a:t>Privacy issues and identity theft are the primary concerns for consumer-level security. Data center security encompasses those issues as well but its primary responsibility is to guard data in-transit and at-rest against intrusion.</a:t>
            </a:r>
            <a:endParaRPr/>
          </a:p>
          <a:p>
            <a:pPr marL="342900" lvl="0" indent="-342900" algn="l" rtl="0">
              <a:spcBef>
                <a:spcPts val="592"/>
              </a:spcBef>
              <a:spcAft>
                <a:spcPts val="0"/>
              </a:spcAft>
              <a:buClr>
                <a:srgbClr val="00B0F0"/>
              </a:buClr>
              <a:buSzPct val="100000"/>
              <a:buChar char="•"/>
            </a:pPr>
            <a:r>
              <a:rPr lang="en-IN" b="1">
                <a:solidFill>
                  <a:srgbClr val="00B0F0"/>
                </a:solidFill>
              </a:rPr>
              <a:t>Access control trends:</a:t>
            </a:r>
            <a:r>
              <a:rPr lang="en-IN"/>
              <a:t> Growing trend is advances in familiar two-factor authentication (2FA). The basic technique checks passwords against IP addresses for a recognizable combination. Combine a user password with a secondary access control such as physical objects or biometrics Mobile phones supporting two-factor authentication are another growing trend.</a:t>
            </a:r>
            <a:endParaRPr/>
          </a:p>
          <a:p>
            <a:pPr marL="342900" lvl="0" indent="-154940" algn="l" rtl="0">
              <a:spcBef>
                <a:spcPts val="592"/>
              </a:spcBef>
              <a:spcAft>
                <a:spcPts val="0"/>
              </a:spcAft>
              <a:buClr>
                <a:schemeClr val="dk1"/>
              </a:buClr>
              <a:buSzPct val="100000"/>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7"/>
          <p:cNvSpPr txBox="1">
            <a:spLocks noGrp="1"/>
          </p:cNvSpPr>
          <p:nvPr>
            <p:ph type="body" idx="1"/>
          </p:nvPr>
        </p:nvSpPr>
        <p:spPr>
          <a:xfrm>
            <a:off x="457200" y="357166"/>
            <a:ext cx="8229600" cy="5768997"/>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00B0F0"/>
              </a:buClr>
              <a:buSzPts val="3200"/>
              <a:buChar char="•"/>
            </a:pPr>
            <a:r>
              <a:rPr lang="en-IN" b="1">
                <a:solidFill>
                  <a:srgbClr val="00B0F0"/>
                </a:solidFill>
              </a:rPr>
              <a:t>Encryption trends:</a:t>
            </a:r>
            <a:r>
              <a:rPr lang="en-IN" b="1"/>
              <a:t> </a:t>
            </a:r>
            <a:r>
              <a:rPr lang="en-IN"/>
              <a:t>Trends are occurring around stronger data-at-rest encryption in the cloud and on-premise. 2FA is one of these trends, especially with cloud-hosted data. Service providers offer two-factor encryption keys with the SP holding one of the factors and the customer holding the other.</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8"/>
          <p:cNvSpPr txBox="1">
            <a:spLocks noGrp="1"/>
          </p:cNvSpPr>
          <p:nvPr>
            <p:ph type="title"/>
          </p:nvPr>
        </p:nvSpPr>
        <p:spPr>
          <a:xfrm>
            <a:off x="457200" y="214290"/>
            <a:ext cx="8229600" cy="78581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89795"/>
              <a:buFont typeface="Calibri"/>
              <a:buNone/>
            </a:pPr>
            <a:br>
              <a:rPr lang="en-IN" b="1" u="sng"/>
            </a:br>
            <a:r>
              <a:rPr lang="en-IN" sz="4900" b="1">
                <a:solidFill>
                  <a:srgbClr val="FF0000"/>
                </a:solidFill>
              </a:rPr>
              <a:t>CONFIDENTILITY</a:t>
            </a:r>
            <a:br>
              <a:rPr lang="en-IN" sz="4900">
                <a:solidFill>
                  <a:srgbClr val="FF0000"/>
                </a:solidFill>
              </a:rPr>
            </a:br>
            <a:endParaRPr sz="4900">
              <a:solidFill>
                <a:srgbClr val="FF0000"/>
              </a:solidFill>
            </a:endParaRPr>
          </a:p>
        </p:txBody>
      </p:sp>
      <p:sp>
        <p:nvSpPr>
          <p:cNvPr id="291" name="Google Shape;291;p38"/>
          <p:cNvSpPr txBox="1">
            <a:spLocks noGrp="1"/>
          </p:cNvSpPr>
          <p:nvPr>
            <p:ph type="body" idx="1"/>
          </p:nvPr>
        </p:nvSpPr>
        <p:spPr>
          <a:xfrm>
            <a:off x="285720" y="1071546"/>
            <a:ext cx="8715436" cy="5572164"/>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ct val="100000"/>
              <a:buChar char="•"/>
            </a:pPr>
            <a:r>
              <a:rPr lang="en-IN"/>
              <a:t>Information/Data security, sometimes shortened to InfoSec, is the practice of "defending information from unauthorized access, use, disclosure, disruption, modification, inspection, recording or destruction." It is a general term that can be used regardless of the form the data may take (e.g. electronic, physical).</a:t>
            </a:r>
            <a:endParaRPr/>
          </a:p>
          <a:p>
            <a:pPr marL="342900" lvl="0" indent="-342900" algn="l" rtl="0">
              <a:spcBef>
                <a:spcPts val="592"/>
              </a:spcBef>
              <a:spcAft>
                <a:spcPts val="0"/>
              </a:spcAft>
              <a:buClr>
                <a:schemeClr val="dk1"/>
              </a:buClr>
              <a:buSzPct val="100000"/>
              <a:buChar char="•"/>
            </a:pPr>
            <a:r>
              <a:rPr lang="en-IN"/>
              <a:t>IT security is information security applied to technology.</a:t>
            </a:r>
            <a:endParaRPr/>
          </a:p>
          <a:p>
            <a:pPr marL="342900" lvl="0" indent="-342900" algn="l" rtl="0">
              <a:spcBef>
                <a:spcPts val="592"/>
              </a:spcBef>
              <a:spcAft>
                <a:spcPts val="0"/>
              </a:spcAft>
              <a:buClr>
                <a:schemeClr val="dk1"/>
              </a:buClr>
              <a:buSzPct val="100000"/>
              <a:buChar char="•"/>
            </a:pPr>
            <a:r>
              <a:rPr lang="en-IN"/>
              <a:t>IT security specialists are almost always found in any major enterprise/establishment due to the nature and value of the data within larger businesses.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9"/>
          <p:cNvSpPr txBox="1">
            <a:spLocks noGrp="1"/>
          </p:cNvSpPr>
          <p:nvPr>
            <p:ph type="title"/>
          </p:nvPr>
        </p:nvSpPr>
        <p:spPr>
          <a:xfrm>
            <a:off x="457200" y="214290"/>
            <a:ext cx="8229600" cy="71438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en-IN" b="1"/>
            </a:br>
            <a:r>
              <a:rPr lang="en-IN" b="1">
                <a:solidFill>
                  <a:srgbClr val="FF0000"/>
                </a:solidFill>
              </a:rPr>
              <a:t>Types of securing confidentiality</a:t>
            </a:r>
            <a:br>
              <a:rPr lang="en-IN"/>
            </a:br>
            <a:endParaRPr/>
          </a:p>
        </p:txBody>
      </p:sp>
      <p:sp>
        <p:nvSpPr>
          <p:cNvPr id="297" name="Google Shape;297;p39"/>
          <p:cNvSpPr txBox="1">
            <a:spLocks noGrp="1"/>
          </p:cNvSpPr>
          <p:nvPr>
            <p:ph type="body" idx="1"/>
          </p:nvPr>
        </p:nvSpPr>
        <p:spPr>
          <a:xfrm>
            <a:off x="457200" y="1071546"/>
            <a:ext cx="8229600" cy="5054617"/>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rgbClr val="00B0F0"/>
              </a:buClr>
              <a:buSzPct val="100000"/>
              <a:buNone/>
            </a:pPr>
            <a:r>
              <a:rPr lang="en-IN" b="1">
                <a:solidFill>
                  <a:srgbClr val="00B0F0"/>
                </a:solidFill>
              </a:rPr>
              <a:t>	Encryption: </a:t>
            </a:r>
            <a:r>
              <a:rPr lang="en-IN"/>
              <a:t>Encryption can be applied to storage devices (data "at rest") and to network data (data "in flight"). Examples of common tasks where encryption is REQUIRED</a:t>
            </a:r>
            <a:endParaRPr/>
          </a:p>
          <a:p>
            <a:pPr marL="342900" lvl="0" indent="-342900" algn="l" rtl="0">
              <a:spcBef>
                <a:spcPts val="592"/>
              </a:spcBef>
              <a:spcAft>
                <a:spcPts val="0"/>
              </a:spcAft>
              <a:buClr>
                <a:schemeClr val="dk1"/>
              </a:buClr>
              <a:buSzPct val="100000"/>
              <a:buChar char="•"/>
            </a:pPr>
            <a:r>
              <a:rPr lang="en-IN"/>
              <a:t>Use of electronic research data that includes personal and/or Protected Information.</a:t>
            </a:r>
            <a:endParaRPr/>
          </a:p>
          <a:p>
            <a:pPr marL="342900" lvl="0" indent="-342900" algn="l" rtl="0">
              <a:spcBef>
                <a:spcPts val="592"/>
              </a:spcBef>
              <a:spcAft>
                <a:spcPts val="0"/>
              </a:spcAft>
              <a:buClr>
                <a:schemeClr val="dk1"/>
              </a:buClr>
              <a:buSzPct val="100000"/>
              <a:buChar char="•"/>
            </a:pPr>
            <a:r>
              <a:rPr lang="en-IN" i="1"/>
              <a:t>The information is being sent by:</a:t>
            </a:r>
            <a:r>
              <a:rPr lang="en-IN"/>
              <a:t> * Email * Webmail * Web browser * Traditional mail (Post Office) * Courier * Instant Messenger * Peer-To-Peer network * Wireless (Wi-Fi, 802.11, Cell phone, Blackberry, etc.)</a:t>
            </a:r>
            <a:endParaRPr/>
          </a:p>
          <a:p>
            <a:pPr marL="342900" lvl="0" indent="-342900" algn="l" rtl="0">
              <a:spcBef>
                <a:spcPts val="592"/>
              </a:spcBef>
              <a:spcAft>
                <a:spcPts val="0"/>
              </a:spcAft>
              <a:buClr>
                <a:schemeClr val="dk1"/>
              </a:buClr>
              <a:buSzPct val="100000"/>
              <a:buChar char="•"/>
            </a:pPr>
            <a:r>
              <a:rPr lang="en-IN"/>
              <a:t>A backup of the information is created</a:t>
            </a:r>
            <a:endParaRPr/>
          </a:p>
          <a:p>
            <a:pPr marL="342900" lvl="0" indent="-154940" algn="l" rtl="0">
              <a:spcBef>
                <a:spcPts val="592"/>
              </a:spcBef>
              <a:spcAft>
                <a:spcPts val="0"/>
              </a:spcAft>
              <a:buClr>
                <a:schemeClr val="dk1"/>
              </a:buClr>
              <a:buSzPct val="100000"/>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0"/>
          <p:cNvSpPr txBox="1">
            <a:spLocks noGrp="1"/>
          </p:cNvSpPr>
          <p:nvPr>
            <p:ph type="body" idx="1"/>
          </p:nvPr>
        </p:nvSpPr>
        <p:spPr>
          <a:xfrm>
            <a:off x="457200" y="1214423"/>
            <a:ext cx="8229600" cy="421484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00B0F0"/>
              </a:buClr>
              <a:buSzPts val="3600"/>
              <a:buChar char="•"/>
            </a:pPr>
            <a:r>
              <a:rPr lang="en-IN" sz="3600" b="1">
                <a:solidFill>
                  <a:srgbClr val="00B0F0"/>
                </a:solidFill>
              </a:rPr>
              <a:t>Strong security systems: </a:t>
            </a:r>
            <a:r>
              <a:rPr lang="en-IN" sz="3600"/>
              <a:t>Like using biometric, face recognition, voice recognition, using palm, heart beat, etc.</a:t>
            </a:r>
            <a:endParaRPr/>
          </a:p>
          <a:p>
            <a:pPr marL="342900" lvl="0" indent="-342900" algn="l" rtl="0">
              <a:spcBef>
                <a:spcPts val="720"/>
              </a:spcBef>
              <a:spcAft>
                <a:spcPts val="0"/>
              </a:spcAft>
              <a:buClr>
                <a:srgbClr val="00B0F0"/>
              </a:buClr>
              <a:buSzPts val="3600"/>
              <a:buChar char="•"/>
            </a:pPr>
            <a:r>
              <a:rPr lang="en-IN" sz="3600" b="1">
                <a:solidFill>
                  <a:srgbClr val="00B0F0"/>
                </a:solidFill>
              </a:rPr>
              <a:t>Hardware and software locks: </a:t>
            </a:r>
            <a:r>
              <a:rPr lang="en-IN" sz="3600"/>
              <a:t>Such as password is in Pen drive, CD, etc.</a:t>
            </a:r>
            <a:endParaRPr sz="36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1"/>
          <p:cNvSpPr txBox="1">
            <a:spLocks noGrp="1"/>
          </p:cNvSpPr>
          <p:nvPr>
            <p:ph type="title"/>
          </p:nvPr>
        </p:nvSpPr>
        <p:spPr>
          <a:xfrm>
            <a:off x="457200" y="214290"/>
            <a:ext cx="8229600" cy="85725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800"/>
              <a:buFont typeface="Calibri"/>
              <a:buNone/>
            </a:pPr>
            <a:r>
              <a:rPr lang="en-IN" sz="4800" b="1">
                <a:solidFill>
                  <a:srgbClr val="FF0000"/>
                </a:solidFill>
              </a:rPr>
              <a:t>PIRACY</a:t>
            </a:r>
            <a:endParaRPr sz="4800">
              <a:solidFill>
                <a:srgbClr val="FF0000"/>
              </a:solidFill>
            </a:endParaRPr>
          </a:p>
        </p:txBody>
      </p:sp>
      <p:sp>
        <p:nvSpPr>
          <p:cNvPr id="308" name="Google Shape;308;p41"/>
          <p:cNvSpPr txBox="1">
            <a:spLocks noGrp="1"/>
          </p:cNvSpPr>
          <p:nvPr>
            <p:ph type="body" idx="1"/>
          </p:nvPr>
        </p:nvSpPr>
        <p:spPr>
          <a:xfrm>
            <a:off x="285720" y="1500174"/>
            <a:ext cx="8643998" cy="5072098"/>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IN"/>
              <a:t>	Software piracy is the illegal copying, distribution, or use of software. It is such a profitable "business" that it has caught the attention of organized crime groups in a number of countries. According to the Business Software Alliance (BSA), about 36% of all software in current use is stolen. Software piracy causes significant lost revenue for publishers, which in turn results in higher prices for the consumer.</a:t>
            </a: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2"/>
          <p:cNvSpPr txBox="1">
            <a:spLocks noGrp="1"/>
          </p:cNvSpPr>
          <p:nvPr>
            <p:ph type="title"/>
          </p:nvPr>
        </p:nvSpPr>
        <p:spPr>
          <a:xfrm>
            <a:off x="457200" y="0"/>
            <a:ext cx="8229600" cy="92867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400"/>
              <a:buFont typeface="Calibri"/>
              <a:buNone/>
            </a:pPr>
            <a:r>
              <a:rPr lang="en-IN" b="1">
                <a:solidFill>
                  <a:srgbClr val="FF0000"/>
                </a:solidFill>
              </a:rPr>
              <a:t>Types Of Software Piracy</a:t>
            </a:r>
            <a:endParaRPr>
              <a:solidFill>
                <a:srgbClr val="FF0000"/>
              </a:solidFill>
            </a:endParaRPr>
          </a:p>
        </p:txBody>
      </p:sp>
      <p:sp>
        <p:nvSpPr>
          <p:cNvPr id="314" name="Google Shape;314;p42"/>
          <p:cNvSpPr txBox="1">
            <a:spLocks noGrp="1"/>
          </p:cNvSpPr>
          <p:nvPr>
            <p:ph type="body" idx="1"/>
          </p:nvPr>
        </p:nvSpPr>
        <p:spPr>
          <a:xfrm>
            <a:off x="214282" y="1142984"/>
            <a:ext cx="8715436" cy="5429288"/>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rgbClr val="00B0F0"/>
              </a:buClr>
              <a:buSzPct val="100000"/>
              <a:buChar char="•"/>
            </a:pPr>
            <a:r>
              <a:rPr lang="en-IN" b="1">
                <a:solidFill>
                  <a:srgbClr val="00B0F0"/>
                </a:solidFill>
              </a:rPr>
              <a:t>Softlifting:</a:t>
            </a:r>
            <a:r>
              <a:rPr lang="en-IN">
                <a:solidFill>
                  <a:srgbClr val="00B0F0"/>
                </a:solidFill>
              </a:rPr>
              <a:t> </a:t>
            </a:r>
            <a:r>
              <a:rPr lang="en-IN"/>
              <a:t>Borrowing and installing a copy of a software application from a colleague.</a:t>
            </a:r>
            <a:endParaRPr/>
          </a:p>
          <a:p>
            <a:pPr marL="342900" lvl="0" indent="-342900" algn="l" rtl="0">
              <a:spcBef>
                <a:spcPts val="592"/>
              </a:spcBef>
              <a:spcAft>
                <a:spcPts val="0"/>
              </a:spcAft>
              <a:buClr>
                <a:srgbClr val="00B0F0"/>
              </a:buClr>
              <a:buSzPct val="100000"/>
              <a:buChar char="•"/>
            </a:pPr>
            <a:r>
              <a:rPr lang="en-IN" b="1">
                <a:solidFill>
                  <a:srgbClr val="00B0F0"/>
                </a:solidFill>
              </a:rPr>
              <a:t>Client-server overuse:</a:t>
            </a:r>
            <a:r>
              <a:rPr lang="en-IN">
                <a:solidFill>
                  <a:srgbClr val="00B0F0"/>
                </a:solidFill>
              </a:rPr>
              <a:t> </a:t>
            </a:r>
            <a:r>
              <a:rPr lang="en-IN"/>
              <a:t>Installing more copies of the software than you have licenses for.</a:t>
            </a:r>
            <a:endParaRPr/>
          </a:p>
          <a:p>
            <a:pPr marL="342900" lvl="0" indent="-342900" algn="l" rtl="0">
              <a:spcBef>
                <a:spcPts val="592"/>
              </a:spcBef>
              <a:spcAft>
                <a:spcPts val="0"/>
              </a:spcAft>
              <a:buClr>
                <a:srgbClr val="00B0F0"/>
              </a:buClr>
              <a:buSzPct val="100000"/>
              <a:buChar char="•"/>
            </a:pPr>
            <a:r>
              <a:rPr lang="en-IN" b="1">
                <a:solidFill>
                  <a:srgbClr val="00B0F0"/>
                </a:solidFill>
              </a:rPr>
              <a:t>Hard-disk loading:</a:t>
            </a:r>
            <a:r>
              <a:rPr lang="en-IN">
                <a:solidFill>
                  <a:srgbClr val="00B0F0"/>
                </a:solidFill>
              </a:rPr>
              <a:t> </a:t>
            </a:r>
            <a:r>
              <a:rPr lang="en-IN"/>
              <a:t>Installing and selling unauthorized copies of software on refurbished or new computers.</a:t>
            </a:r>
            <a:endParaRPr/>
          </a:p>
          <a:p>
            <a:pPr marL="342900" lvl="0" indent="-342900" algn="l" rtl="0">
              <a:spcBef>
                <a:spcPts val="592"/>
              </a:spcBef>
              <a:spcAft>
                <a:spcPts val="0"/>
              </a:spcAft>
              <a:buClr>
                <a:srgbClr val="00B0F0"/>
              </a:buClr>
              <a:buSzPct val="100000"/>
              <a:buChar char="•"/>
            </a:pPr>
            <a:r>
              <a:rPr lang="en-IN" b="1">
                <a:solidFill>
                  <a:srgbClr val="00B0F0"/>
                </a:solidFill>
              </a:rPr>
              <a:t>Counterfeiting:</a:t>
            </a:r>
            <a:r>
              <a:rPr lang="en-IN">
                <a:solidFill>
                  <a:srgbClr val="00B0F0"/>
                </a:solidFill>
              </a:rPr>
              <a:t> </a:t>
            </a:r>
            <a:r>
              <a:rPr lang="en-IN"/>
              <a:t>Duplicating and selling copyrighted programs.</a:t>
            </a:r>
            <a:endParaRPr/>
          </a:p>
          <a:p>
            <a:pPr marL="342900" lvl="0" indent="-342900" algn="l" rtl="0">
              <a:spcBef>
                <a:spcPts val="592"/>
              </a:spcBef>
              <a:spcAft>
                <a:spcPts val="0"/>
              </a:spcAft>
              <a:buClr>
                <a:srgbClr val="00B0F0"/>
              </a:buClr>
              <a:buSzPct val="100000"/>
              <a:buChar char="•"/>
            </a:pPr>
            <a:r>
              <a:rPr lang="en-IN" b="1">
                <a:solidFill>
                  <a:srgbClr val="00B0F0"/>
                </a:solidFill>
              </a:rPr>
              <a:t>Online piracy: </a:t>
            </a:r>
            <a:r>
              <a:rPr lang="en-IN"/>
              <a:t>Typically involves downloading illegal software from peer-to-peer network, Internet auction or blog.</a:t>
            </a:r>
            <a:endParaRPr/>
          </a:p>
          <a:p>
            <a:pPr marL="342900" lvl="0" indent="-154940" algn="l" rtl="0">
              <a:spcBef>
                <a:spcPts val="592"/>
              </a:spcBef>
              <a:spcAft>
                <a:spcPts val="0"/>
              </a:spcAft>
              <a:buClr>
                <a:schemeClr val="dk1"/>
              </a:buClr>
              <a:buSzPct val="100000"/>
              <a:buNone/>
            </a:pP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IN"/>
              <a:t>		</a:t>
            </a:r>
            <a:endParaRPr/>
          </a:p>
          <a:p>
            <a:pPr marL="342900" lvl="0" indent="-342900" algn="ctr" rtl="0">
              <a:spcBef>
                <a:spcPts val="1920"/>
              </a:spcBef>
              <a:spcAft>
                <a:spcPts val="0"/>
              </a:spcAft>
              <a:buClr>
                <a:srgbClr val="7030A0"/>
              </a:buClr>
              <a:buSzPts val="9600"/>
              <a:buNone/>
            </a:pPr>
            <a:r>
              <a:rPr lang="en-IN" sz="9600">
                <a:solidFill>
                  <a:srgbClr val="7030A0"/>
                </a:solidFill>
              </a:rPr>
              <a:t>THANK YOU</a:t>
            </a:r>
            <a:endParaRPr sz="9600">
              <a:solidFill>
                <a:srgbClr val="7030A0"/>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TotalTime>
  <Words>4001</Words>
  <Application>Microsoft Office PowerPoint</Application>
  <PresentationFormat>On-screen Show (4:3)</PresentationFormat>
  <Paragraphs>196</Paragraphs>
  <Slides>44</Slides>
  <Notes>44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Times New Roman</vt:lpstr>
      <vt:lpstr>Office Theme</vt:lpstr>
      <vt:lpstr>CYBER CRIME</vt:lpstr>
      <vt:lpstr>CYBER CRIME</vt:lpstr>
      <vt:lpstr>Broad Categories of Cyber Crimes </vt:lpstr>
      <vt:lpstr> Cyber crimes generally occur on </vt:lpstr>
      <vt:lpstr> Types of Cyber Crimes </vt:lpstr>
      <vt:lpstr>PowerPoint Presentation</vt:lpstr>
      <vt:lpstr>PowerPoint Presentation</vt:lpstr>
      <vt:lpstr>PowerPoint Presentation</vt:lpstr>
      <vt:lpstr>PowerPoint Presentation</vt:lpstr>
      <vt:lpstr>PowerPoint Presentation</vt:lpstr>
      <vt:lpstr>PowerPoint Presentation</vt:lpstr>
      <vt:lpstr>INTERNET FRAUD</vt:lpstr>
      <vt:lpstr>PowerPoint Presentation</vt:lpstr>
      <vt:lpstr>INTRODUCTION TO CYBER LAW</vt:lpstr>
      <vt:lpstr>Different Cyber Laws</vt:lpstr>
      <vt:lpstr>2) INFORMATION TECHNOLOGY ACT, 2000</vt:lpstr>
      <vt:lpstr> Offences &amp; List of offences and the Corresponding Penalties </vt:lpstr>
      <vt:lpstr>PowerPoint Presentation</vt:lpstr>
      <vt:lpstr>PowerPoint Presentation</vt:lpstr>
      <vt:lpstr>PowerPoint Presentation</vt:lpstr>
      <vt:lpstr>E-Commerce</vt:lpstr>
      <vt:lpstr>These business transactions occur either </vt:lpstr>
      <vt:lpstr> E-commerce businesses may employ some or all of the followings </vt:lpstr>
      <vt:lpstr>PowerPoint Presentation</vt:lpstr>
      <vt:lpstr>PowerPoint Presentation</vt:lpstr>
      <vt:lpstr>PowerPoint Presentation</vt:lpstr>
      <vt:lpstr>PowerPoint Presentation</vt:lpstr>
      <vt:lpstr>PowerPoint Presentation</vt:lpstr>
      <vt:lpstr>Advantages of E- Commerce </vt:lpstr>
      <vt:lpstr>PowerPoint Presentation</vt:lpstr>
      <vt:lpstr>Disadvantages of E- Commerce </vt:lpstr>
      <vt:lpstr> DATA SECURITY </vt:lpstr>
      <vt:lpstr>PowerPoint Presentation</vt:lpstr>
      <vt:lpstr>PowerPoint Presentation</vt:lpstr>
      <vt:lpstr>PowerPoint Presentation</vt:lpstr>
      <vt:lpstr>PowerPoint Presentation</vt:lpstr>
      <vt:lpstr>PowerPoint Presentation</vt:lpstr>
      <vt:lpstr>PowerPoint Presentation</vt:lpstr>
      <vt:lpstr> CONFIDENTILITY </vt:lpstr>
      <vt:lpstr> Types of securing confidentiality </vt:lpstr>
      <vt:lpstr>PowerPoint Presentation</vt:lpstr>
      <vt:lpstr>PIRACY</vt:lpstr>
      <vt:lpstr>Types Of Software Piracy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CRIME</dc:title>
  <dc:creator>lendi-placements TPO</dc:creator>
  <cp:lastModifiedBy>VEDHA</cp:lastModifiedBy>
  <cp:revision>10</cp:revision>
  <dcterms:created xsi:type="dcterms:W3CDTF">2017-09-18T04:42:06Z</dcterms:created>
  <dcterms:modified xsi:type="dcterms:W3CDTF">2023-04-27T08:31:38Z</dcterms:modified>
</cp:coreProperties>
</file>